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handoutMasterIdLst>
    <p:handoutMasterId r:id="rId8"/>
  </p:handoutMasterIdLst>
  <p:sldIdLst>
    <p:sldId id="256" r:id="rId2"/>
    <p:sldId id="942" r:id="rId3"/>
    <p:sldId id="949" r:id="rId4"/>
    <p:sldId id="779" r:id="rId5"/>
    <p:sldId id="731" r:id="rId6"/>
  </p:sldIdLst>
  <p:sldSz cx="18288000" cy="10287000"/>
  <p:notesSz cx="6892925" cy="9178925"/>
  <p:custDataLst>
    <p:tags r:id="rId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-01" id="{13020891-CD9D-4CD8-8DA4-B54921B13C23}">
          <p14:sldIdLst>
            <p14:sldId id="256"/>
            <p14:sldId id="942"/>
            <p14:sldId id="949"/>
            <p14:sldId id="779"/>
          </p14:sldIdLst>
        </p14:section>
        <p14:section name="SECTION-02" id="{1E65A2DA-6CDA-4933-9DD3-8386599809AF}">
          <p14:sldIdLst>
            <p14:sldId id="731"/>
          </p14:sldIdLst>
        </p14:section>
        <p14:section name="SECTION-03" id="{C7B46F02-2984-4361-8A1E-FFE587099FD9}">
          <p14:sldIdLst/>
        </p14:section>
        <p14:section name="SECTION-04" id="{7463F9C1-2E62-4E75-A43E-0EB5FD5E8AE1}">
          <p14:sldIdLst/>
        </p14:section>
        <p14:section name="SECTION-05" id="{6FA45EC1-449C-487B-A6C8-8E86CC45083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3564" userDrawn="1">
          <p15:clr>
            <a:srgbClr val="A4A3A4"/>
          </p15:clr>
        </p15:guide>
        <p15:guide id="2" pos="5760" userDrawn="1">
          <p15:clr>
            <a:srgbClr val="A4A3A4"/>
          </p15:clr>
        </p15:guide>
        <p15:guide id="3" pos="540" userDrawn="1">
          <p15:clr>
            <a:srgbClr val="A4A3A4"/>
          </p15:clr>
        </p15:guide>
        <p15:guide id="4" pos="10956" userDrawn="1">
          <p15:clr>
            <a:srgbClr val="A4A3A4"/>
          </p15:clr>
        </p15:guide>
        <p15:guide id="5" orient="horz" pos="59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ibaut, Gwenaelle" initials="TG" lastIdx="3" clrIdx="0">
    <p:extLst/>
  </p:cmAuthor>
  <p:cmAuthor id="2" name="Poljicak, Vesna" initials="PV" lastIdx="91" clrIdx="1">
    <p:extLst/>
  </p:cmAuthor>
  <p:cmAuthor id="3" name="Roger Rizk" initials="RR" lastIdx="12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9CF"/>
    <a:srgbClr val="0089D0"/>
    <a:srgbClr val="00B6D2"/>
    <a:srgbClr val="98CA44"/>
    <a:srgbClr val="44AA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354" autoAdjust="0"/>
    <p:restoredTop sz="79893" autoAdjust="0"/>
  </p:normalViewPr>
  <p:slideViewPr>
    <p:cSldViewPr snapToGrid="0">
      <p:cViewPr varScale="1">
        <p:scale>
          <a:sx n="66" d="100"/>
          <a:sy n="66" d="100"/>
        </p:scale>
        <p:origin x="392" y="192"/>
      </p:cViewPr>
      <p:guideLst>
        <p:guide orient="horz" pos="3564"/>
        <p:guide pos="5760"/>
        <p:guide pos="540"/>
        <p:guide pos="10956"/>
        <p:guide orient="horz" pos="592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4002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handoutMaster" Target="handoutMasters/handoutMaster1.xml"/><Relationship Id="rId9" Type="http://schemas.openxmlformats.org/officeDocument/2006/relationships/tags" Target="tags/tag1.xml"/><Relationship Id="rId10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MI-FP\Partage\99-Utilisateurs\Poljicak\Business%20case%20Health%20tech\archives\Health%20technologi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solidFill>
              <a:schemeClr val="tx1"/>
            </a:solidFill>
            <a:ln w="31750">
              <a:solidFill>
                <a:schemeClr val="bg2"/>
              </a:solidFill>
            </a:ln>
            <a:scene3d>
              <a:camera prst="orthographicFront"/>
              <a:lightRig rig="threePt" dir="t">
                <a:rot lat="0" lon="0" rev="2400000"/>
              </a:lightRig>
            </a:scene3d>
          </c:spPr>
          <c:dPt>
            <c:idx val="0"/>
            <c:bubble3D val="0"/>
            <c:spPr>
              <a:solidFill>
                <a:schemeClr val="accent1"/>
              </a:solidFill>
              <a:ln w="31750">
                <a:solidFill>
                  <a:schemeClr val="bg2"/>
                </a:solidFill>
              </a:ln>
              <a:effectLst/>
              <a:scene3d>
                <a:camera prst="orthographicFront"/>
                <a:lightRig rig="threePt" dir="t">
                  <a:rot lat="0" lon="0" rev="2400000"/>
                </a:lightRig>
              </a:scene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F53-43C5-B957-302821F8A7E2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31750">
                <a:solidFill>
                  <a:schemeClr val="bg2"/>
                </a:solidFill>
              </a:ln>
              <a:effectLst/>
              <a:scene3d>
                <a:camera prst="orthographicFront"/>
                <a:lightRig rig="threePt" dir="t">
                  <a:rot lat="0" lon="0" rev="2400000"/>
                </a:lightRig>
              </a:scene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F53-43C5-B957-302821F8A7E2}"/>
              </c:ext>
            </c:extLst>
          </c:dPt>
          <c:dPt>
            <c:idx val="2"/>
            <c:bubble3D val="0"/>
            <c:spPr>
              <a:solidFill>
                <a:schemeClr val="tx1"/>
              </a:solidFill>
              <a:ln w="31750">
                <a:solidFill>
                  <a:schemeClr val="bg2"/>
                </a:solidFill>
              </a:ln>
              <a:effectLst/>
              <a:scene3d>
                <a:camera prst="orthographicFront"/>
                <a:lightRig rig="threePt" dir="t">
                  <a:rot lat="0" lon="0" rev="2400000"/>
                </a:lightRig>
              </a:scene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F53-43C5-B957-302821F8A7E2}"/>
              </c:ext>
            </c:extLst>
          </c:dPt>
          <c:dPt>
            <c:idx val="3"/>
            <c:bubble3D val="0"/>
            <c:spPr>
              <a:solidFill>
                <a:schemeClr val="tx1"/>
              </a:solidFill>
              <a:ln w="31750">
                <a:solidFill>
                  <a:schemeClr val="bg2"/>
                </a:solidFill>
              </a:ln>
              <a:effectLst/>
              <a:scene3d>
                <a:camera prst="orthographicFront"/>
                <a:lightRig rig="threePt" dir="t">
                  <a:rot lat="0" lon="0" rev="2400000"/>
                </a:lightRig>
              </a:scene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F53-43C5-B957-302821F8A7E2}"/>
              </c:ext>
            </c:extLst>
          </c:dPt>
          <c:dPt>
            <c:idx val="4"/>
            <c:bubble3D val="0"/>
            <c:spPr>
              <a:solidFill>
                <a:schemeClr val="tx1"/>
              </a:solidFill>
              <a:ln w="31750">
                <a:solidFill>
                  <a:schemeClr val="bg2"/>
                </a:solidFill>
              </a:ln>
              <a:effectLst/>
              <a:scene3d>
                <a:camera prst="orthographicFront"/>
                <a:lightRig rig="threePt" dir="t">
                  <a:rot lat="0" lon="0" rev="2400000"/>
                </a:lightRig>
              </a:scene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F53-43C5-B957-302821F8A7E2}"/>
              </c:ext>
            </c:extLst>
          </c:dPt>
          <c:dPt>
            <c:idx val="5"/>
            <c:bubble3D val="0"/>
            <c:spPr>
              <a:solidFill>
                <a:schemeClr val="tx1"/>
              </a:solidFill>
              <a:ln w="31750" cap="flat">
                <a:solidFill>
                  <a:schemeClr val="bg2"/>
                </a:solidFill>
              </a:ln>
              <a:effectLst/>
              <a:scene3d>
                <a:camera prst="orthographicFront"/>
                <a:lightRig rig="threePt" dir="t">
                  <a:rot lat="0" lon="0" rev="2400000"/>
                </a:lightRig>
              </a:scene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CF53-43C5-B957-302821F8A7E2}"/>
              </c:ext>
            </c:extLst>
          </c:dPt>
          <c:dPt>
            <c:idx val="6"/>
            <c:bubble3D val="0"/>
            <c:spPr>
              <a:solidFill>
                <a:schemeClr val="tx1"/>
              </a:solidFill>
              <a:ln w="31750">
                <a:solidFill>
                  <a:schemeClr val="bg2"/>
                </a:solidFill>
              </a:ln>
              <a:effectLst/>
              <a:scene3d>
                <a:camera prst="orthographicFront"/>
                <a:lightRig rig="threePt" dir="t">
                  <a:rot lat="0" lon="0" rev="2400000"/>
                </a:lightRig>
              </a:scene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CF53-43C5-B957-302821F8A7E2}"/>
              </c:ext>
            </c:extLst>
          </c:dPt>
          <c:cat>
            <c:strRef>
              <c:f>Feuil1!$A$4:$A$10</c:f>
              <c:strCache>
                <c:ptCount val="7"/>
                <c:pt idx="0">
                  <c:v>Medtech</c:v>
                </c:pt>
                <c:pt idx="1">
                  <c:v>Digital health</c:v>
                </c:pt>
                <c:pt idx="2">
                  <c:v>Pharma</c:v>
                </c:pt>
                <c:pt idx="3">
                  <c:v>Biotechnologies</c:v>
                </c:pt>
                <c:pt idx="4">
                  <c:v>CMO</c:v>
                </c:pt>
                <c:pt idx="5">
                  <c:v>CRO</c:v>
                </c:pt>
                <c:pt idx="6">
                  <c:v>Natural health</c:v>
                </c:pt>
              </c:strCache>
            </c:strRef>
          </c:cat>
          <c:val>
            <c:numRef>
              <c:f>Feuil1!$B$4:$B$10</c:f>
              <c:numCache>
                <c:formatCode>General</c:formatCode>
                <c:ptCount val="7"/>
                <c:pt idx="0">
                  <c:v>6359.0</c:v>
                </c:pt>
                <c:pt idx="1">
                  <c:v>5434.0</c:v>
                </c:pt>
                <c:pt idx="2">
                  <c:v>6209.0</c:v>
                </c:pt>
                <c:pt idx="3">
                  <c:v>721.0</c:v>
                </c:pt>
                <c:pt idx="4">
                  <c:v>5938.0</c:v>
                </c:pt>
                <c:pt idx="5">
                  <c:v>4028.0</c:v>
                </c:pt>
                <c:pt idx="6">
                  <c:v>721.0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CF53-43C5-B957-302821F8A7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9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6934" cy="460540"/>
          </a:xfrm>
          <a:prstGeom prst="rect">
            <a:avLst/>
          </a:prstGeom>
        </p:spPr>
        <p:txBody>
          <a:bodyPr vert="horz" lIns="91833" tIns="45917" rIns="91833" bIns="45917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904396" y="0"/>
            <a:ext cx="2986934" cy="460540"/>
          </a:xfrm>
          <a:prstGeom prst="rect">
            <a:avLst/>
          </a:prstGeom>
        </p:spPr>
        <p:txBody>
          <a:bodyPr vert="horz" lIns="91833" tIns="45917" rIns="91833" bIns="45917" rtlCol="0"/>
          <a:lstStyle>
            <a:lvl1pPr algn="r">
              <a:defRPr sz="1200"/>
            </a:lvl1pPr>
          </a:lstStyle>
          <a:p>
            <a:fld id="{5CD88683-2CEF-4B61-91F5-BA831D45270B}" type="datetimeFigureOut">
              <a:rPr lang="en-CA" smtClean="0"/>
              <a:t>2020-04-07</a:t>
            </a:fld>
            <a:endParaRPr lang="en-CA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718386"/>
            <a:ext cx="2986934" cy="460539"/>
          </a:xfrm>
          <a:prstGeom prst="rect">
            <a:avLst/>
          </a:prstGeom>
        </p:spPr>
        <p:txBody>
          <a:bodyPr vert="horz" lIns="91833" tIns="45917" rIns="91833" bIns="45917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904396" y="8718386"/>
            <a:ext cx="2986934" cy="460539"/>
          </a:xfrm>
          <a:prstGeom prst="rect">
            <a:avLst/>
          </a:prstGeom>
        </p:spPr>
        <p:txBody>
          <a:bodyPr vert="horz" lIns="91833" tIns="45917" rIns="91833" bIns="45917" rtlCol="0" anchor="b"/>
          <a:lstStyle>
            <a:lvl1pPr algn="r">
              <a:defRPr sz="1200"/>
            </a:lvl1pPr>
          </a:lstStyle>
          <a:p>
            <a:fld id="{17C4CC3D-36B3-41CA-A4C3-53F9DD02DC12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730462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6934" cy="460540"/>
          </a:xfrm>
          <a:prstGeom prst="rect">
            <a:avLst/>
          </a:prstGeom>
        </p:spPr>
        <p:txBody>
          <a:bodyPr vert="horz" lIns="91833" tIns="45917" rIns="91833" bIns="45917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4396" y="0"/>
            <a:ext cx="2986934" cy="460540"/>
          </a:xfrm>
          <a:prstGeom prst="rect">
            <a:avLst/>
          </a:prstGeom>
        </p:spPr>
        <p:txBody>
          <a:bodyPr vert="horz" lIns="91833" tIns="45917" rIns="91833" bIns="45917" rtlCol="0"/>
          <a:lstStyle>
            <a:lvl1pPr algn="r">
              <a:defRPr sz="1200"/>
            </a:lvl1pPr>
          </a:lstStyle>
          <a:p>
            <a:fld id="{FCD59727-2867-47ED-AAE8-CF9812F89286}" type="datetimeFigureOut">
              <a:rPr lang="fr-FR" smtClean="0"/>
              <a:t>07/04/2020</a:t>
            </a:fld>
            <a:endParaRPr lang="fr-FR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3738" y="1147763"/>
            <a:ext cx="5505450" cy="3097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33" tIns="45917" rIns="91833" bIns="45917" rtlCol="0" anchor="ctr"/>
          <a:lstStyle/>
          <a:p>
            <a:endParaRPr lang="fr-FR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9293" y="4417358"/>
            <a:ext cx="5514340" cy="3614202"/>
          </a:xfrm>
          <a:prstGeom prst="rect">
            <a:avLst/>
          </a:prstGeom>
        </p:spPr>
        <p:txBody>
          <a:bodyPr vert="horz" lIns="91833" tIns="45917" rIns="91833" bIns="4591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18386"/>
            <a:ext cx="2986934" cy="460539"/>
          </a:xfrm>
          <a:prstGeom prst="rect">
            <a:avLst/>
          </a:prstGeom>
        </p:spPr>
        <p:txBody>
          <a:bodyPr vert="horz" lIns="91833" tIns="45917" rIns="91833" bIns="45917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4396" y="8718386"/>
            <a:ext cx="2986934" cy="460539"/>
          </a:xfrm>
          <a:prstGeom prst="rect">
            <a:avLst/>
          </a:prstGeom>
        </p:spPr>
        <p:txBody>
          <a:bodyPr vert="horz" lIns="91833" tIns="45917" rIns="91833" bIns="45917" rtlCol="0" anchor="b"/>
          <a:lstStyle>
            <a:lvl1pPr algn="r">
              <a:defRPr sz="1200"/>
            </a:lvl1pPr>
          </a:lstStyle>
          <a:p>
            <a:fld id="{B6FBBA7E-E9F2-40C4-AF52-757151F8B9F1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4505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BBA7E-E9F2-40C4-AF52-757151F8B9F1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9718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1002">
              <a:defRPr/>
            </a:pPr>
            <a:fld id="{49E2421C-13B0-5F42-81C2-5C1852548F26}" type="slidenum">
              <a:rPr lang="fr-CA">
                <a:solidFill>
                  <a:prstClr val="black"/>
                </a:solidFill>
                <a:latin typeface="Calibri"/>
              </a:rPr>
              <a:pPr defTabSz="461002">
                <a:defRPr/>
              </a:pPr>
              <a:t>2</a:t>
            </a:fld>
            <a:endParaRPr lang="fr-CA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5990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0961">
              <a:defRPr/>
            </a:pPr>
            <a:fld id="{B61132D8-A503-462F-9CA9-6FD642F8E1D2}" type="slidenum">
              <a:rPr lang="fr-CA">
                <a:solidFill>
                  <a:prstClr val="black"/>
                </a:solidFill>
                <a:latin typeface="Calibri"/>
              </a:rPr>
              <a:pPr defTabSz="460961">
                <a:defRPr/>
              </a:pPr>
              <a:t>3</a:t>
            </a:fld>
            <a:endParaRPr lang="fr-CA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7576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15FECC-CDF7-A644-8407-DD11D42821FD}" type="slidenum">
              <a:rPr lang="fr-CA" smtClean="0"/>
              <a:pPr>
                <a:defRPr/>
              </a:pPr>
              <a:t>4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693554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269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CA" dirty="0"/>
          </a:p>
        </p:txBody>
      </p:sp>
      <p:sp>
        <p:nvSpPr>
          <p:cNvPr id="24269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91010" indent="-304235">
              <a:defRPr>
                <a:solidFill>
                  <a:schemeClr val="tx1"/>
                </a:solidFill>
                <a:latin typeface="Arial" charset="0"/>
              </a:defRPr>
            </a:lvl2pPr>
            <a:lvl3pPr marL="1218539" indent="-243388">
              <a:defRPr>
                <a:solidFill>
                  <a:schemeClr val="tx1"/>
                </a:solidFill>
                <a:latin typeface="Arial" charset="0"/>
              </a:defRPr>
            </a:lvl3pPr>
            <a:lvl4pPr marL="1705315" indent="-243388">
              <a:defRPr>
                <a:solidFill>
                  <a:schemeClr val="tx1"/>
                </a:solidFill>
                <a:latin typeface="Arial" charset="0"/>
              </a:defRPr>
            </a:lvl4pPr>
            <a:lvl5pPr marL="2193690" indent="-243388">
              <a:defRPr>
                <a:solidFill>
                  <a:schemeClr val="tx1"/>
                </a:solidFill>
                <a:latin typeface="Arial" charset="0"/>
              </a:defRPr>
            </a:lvl5pPr>
            <a:lvl6pPr marL="2654846" indent="-243388" defTabSz="4611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16001" indent="-243388" defTabSz="4611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77157" indent="-243388" defTabSz="4611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38312" indent="-243388" defTabSz="4611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FAC4DC6-18B4-DA47-AA50-942B6B083B07}" type="slidenum">
              <a:rPr lang="fr-CA" altLang="fr-FR" sz="1300">
                <a:solidFill>
                  <a:srgbClr val="000000"/>
                </a:solidFill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fr-CA" altLang="fr-FR" sz="1300" dirty="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733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Relationship Id="rId3" Type="http://schemas.microsoft.com/office/2007/relationships/hdphoto" Target="../media/hdphoto1.wdp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xmlns="" id="{56E4A638-D0D1-6540-BD69-21F04A5B47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323850" y="-1009650"/>
            <a:ext cx="18554700" cy="11982450"/>
          </a:xfrm>
        </p:spPr>
        <p:txBody>
          <a:bodyPr>
            <a:noAutofit/>
          </a:bodyPr>
          <a:lstStyle>
            <a:lvl1pPr marL="0" indent="0">
              <a:lnSpc>
                <a:spcPts val="25000"/>
              </a:lnSpc>
              <a:spcBef>
                <a:spcPts val="0"/>
              </a:spcBef>
              <a:buNone/>
              <a:defRPr sz="25000" b="1">
                <a:solidFill>
                  <a:schemeClr val="bg1">
                    <a:lumMod val="85000"/>
                    <a:alpha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</a:t>
            </a:r>
            <a:br>
              <a:rPr lang="en-US" dirty="0"/>
            </a:br>
            <a:r>
              <a:rPr lang="en-US" dirty="0"/>
              <a:t>MASTER </a:t>
            </a:r>
            <a:br>
              <a:rPr lang="en-US" dirty="0"/>
            </a:br>
            <a:r>
              <a:rPr lang="en-US" dirty="0"/>
              <a:t>TEXT </a:t>
            </a:r>
            <a:br>
              <a:rPr lang="en-US" dirty="0"/>
            </a:br>
            <a:r>
              <a:rPr lang="en-US" dirty="0"/>
              <a:t>STYLES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xmlns="" id="{0A29F928-B650-2247-A20C-7820443822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0160" y="3314543"/>
            <a:ext cx="8523370" cy="477804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</a:t>
            </a:r>
            <a:br>
              <a:rPr lang="en-US" dirty="0"/>
            </a:br>
            <a:r>
              <a:rPr lang="en-US" dirty="0"/>
              <a:t>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</p:spTree>
    <p:extLst>
      <p:ext uri="{BB962C8B-B14F-4D97-AF65-F5344CB8AC3E}">
        <p14:creationId xmlns:p14="http://schemas.microsoft.com/office/powerpoint/2010/main" val="2466494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7FD4864F-F08A-4E9E-BCB8-92283B9B51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90651" y="4333874"/>
            <a:ext cx="8523370" cy="477804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88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</p:spTree>
    <p:extLst>
      <p:ext uri="{BB962C8B-B14F-4D97-AF65-F5344CB8AC3E}">
        <p14:creationId xmlns:p14="http://schemas.microsoft.com/office/powerpoint/2010/main" val="3613692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F37C7-10FB-41E0-87D6-6518E27B74B7}" type="slidenum">
              <a:rPr lang="fr-FR" smtClean="0"/>
              <a:t>‹#›</a:t>
            </a:fld>
            <a:endParaRPr lang="fr-FR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3704F29C-D1E5-4FF9-8A14-70A49D1762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0100" y="21506"/>
            <a:ext cx="16230600" cy="658965"/>
          </a:xfrm>
        </p:spPr>
        <p:txBody>
          <a:bodyPr bIns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fr-F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9789420C-0D33-4CAF-9782-0876E1FCE8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100" y="9415462"/>
            <a:ext cx="14139864" cy="696247"/>
          </a:xfr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11060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ACA03301-F14B-434D-834D-6487B7B33C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10287000"/>
          </a:xfr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074809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F37C7-10FB-41E0-87D6-6518E27B74B7}" type="slidenum">
              <a:rPr lang="fr-FR" smtClean="0"/>
              <a:t>‹#›</a:t>
            </a:fld>
            <a:endParaRPr lang="fr-FR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xmlns="" id="{A6323F17-894C-4196-A840-921FCAB541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0100" y="21506"/>
            <a:ext cx="16230600" cy="658965"/>
          </a:xfrm>
        </p:spPr>
        <p:txBody>
          <a:bodyPr bIns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fr-FR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xmlns="" id="{19ABD5C2-2C9B-41D8-BB4D-163BB21D1C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100" y="9415462"/>
            <a:ext cx="14139864" cy="696247"/>
          </a:xfr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2788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F37C7-10FB-41E0-87D6-6518E27B74B7}" type="slidenum">
              <a:rPr lang="fr-FR" smtClean="0"/>
              <a:t>‹#›</a:t>
            </a:fld>
            <a:endParaRPr lang="fr-FR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CDC0925E-5CAC-4F22-A33A-4BF109D514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0100" y="21506"/>
            <a:ext cx="16230600" cy="658965"/>
          </a:xfrm>
        </p:spPr>
        <p:txBody>
          <a:bodyPr bIns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fr-F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848965A4-A06B-4A1A-BE6F-12AB83B65C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100" y="9415462"/>
            <a:ext cx="14139864" cy="696247"/>
          </a:xfr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fr-FR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70E44514-165D-46CB-9E23-2734189EA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99739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F37C7-10FB-41E0-87D6-6518E27B74B7}" type="slidenum">
              <a:rPr lang="fr-FR" smtClean="0"/>
              <a:t>‹#›</a:t>
            </a:fld>
            <a:endParaRPr lang="fr-FR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xmlns="" id="{F9286CF0-E571-46D6-A9FD-9E89999160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0100" y="21506"/>
            <a:ext cx="16230600" cy="658965"/>
          </a:xfrm>
        </p:spPr>
        <p:txBody>
          <a:bodyPr bIns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fr-FR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xmlns="" id="{E237928E-110F-4FC3-AB63-2AD3C3EFC6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100" y="9415462"/>
            <a:ext cx="14139864" cy="696247"/>
          </a:xfr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359261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F37C7-10FB-41E0-87D6-6518E27B74B7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2212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566707" y="2740783"/>
            <a:ext cx="8657302" cy="2197102"/>
          </a:xfrm>
        </p:spPr>
        <p:txBody>
          <a:bodyPr anchor="b">
            <a:noAutofit/>
          </a:bodyPr>
          <a:lstStyle>
            <a:lvl1pPr>
              <a:defRPr sz="4800" b="0" cap="all">
                <a:solidFill>
                  <a:schemeClr val="bg2"/>
                </a:solidFill>
              </a:defRPr>
            </a:lvl1pPr>
          </a:lstStyle>
          <a:p>
            <a:r>
              <a:rPr lang="fr-CA" dirty="0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566704" y="5057118"/>
            <a:ext cx="6131416" cy="14589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800"/>
              </a:spcAft>
              <a:buNone/>
              <a:defRPr sz="3200" b="0" cap="none">
                <a:solidFill>
                  <a:schemeClr val="accent1"/>
                </a:solidFill>
              </a:defRPr>
            </a:lvl1pPr>
            <a:lvl2pPr marL="914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6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1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5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46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dirty="0"/>
              <a:t>Cliquez pour modifier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9816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3324" y="-166044"/>
            <a:ext cx="20534648" cy="10525192"/>
          </a:xfrm>
          <a:prstGeom prst="rect">
            <a:avLst/>
          </a:prstGeom>
        </p:spPr>
      </p:pic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936042" y="1253079"/>
            <a:ext cx="10616624" cy="1922986"/>
          </a:xfrm>
        </p:spPr>
        <p:txBody>
          <a:bodyPr anchor="t"/>
          <a:lstStyle>
            <a:lvl1pPr>
              <a:lnSpc>
                <a:spcPct val="90000"/>
              </a:lnSpc>
              <a:defRPr sz="4000" b="0" cap="all">
                <a:solidFill>
                  <a:schemeClr val="accent4"/>
                </a:solidFill>
              </a:defRPr>
            </a:lvl1pPr>
          </a:lstStyle>
          <a:p>
            <a:r>
              <a:rPr lang="fr-CA" dirty="0"/>
              <a:t>Cliquez et modifiez le titre</a:t>
            </a:r>
            <a:endParaRPr lang="fr-FR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1" y="501684"/>
            <a:ext cx="13980694" cy="646331"/>
          </a:xfrm>
          <a:prstGeom prst="rect">
            <a:avLst/>
          </a:prstGeom>
          <a:solidFill>
            <a:srgbClr val="00B7CE"/>
          </a:solidFill>
        </p:spPr>
        <p:txBody>
          <a:bodyPr wrap="square" rtlCol="0">
            <a:spAutoFit/>
          </a:bodyPr>
          <a:lstStyle/>
          <a:p>
            <a:pPr marL="7112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A" sz="3600" dirty="0">
                <a:solidFill>
                  <a:schemeClr val="bg1"/>
                </a:solidFill>
              </a:rPr>
              <a:t>A WIDE OFFERING OF EXPERTISES TO SUIT YOUR NEEDS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6">
            <a:extLst>
              <a:ext uri="{FF2B5EF4-FFF2-40B4-BE49-F238E27FC236}">
                <a16:creationId xmlns:a16="http://schemas.microsoft.com/office/drawing/2014/main" xmlns="" id="{4D3CEAB7-6A2D-40C1-B65B-51C7C3F423E3}"/>
              </a:ext>
            </a:extLst>
          </p:cNvPr>
          <p:cNvSpPr txBox="1">
            <a:spLocks/>
          </p:cNvSpPr>
          <p:nvPr userDrawn="1"/>
        </p:nvSpPr>
        <p:spPr>
          <a:xfrm>
            <a:off x="17075427" y="9688164"/>
            <a:ext cx="1212574" cy="547688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665EF34C-C3AE-FC4A-BD38-92A1832BE998}" type="slidenum">
              <a:rPr lang="fr-CA" sz="2400" b="1" smtClean="0">
                <a:solidFill>
                  <a:schemeClr val="bg1">
                    <a:lumMod val="85000"/>
                  </a:schemeClr>
                </a:solidFill>
              </a:rPr>
              <a:pPr/>
              <a:t>‹#›</a:t>
            </a:fld>
            <a:endParaRPr lang="fr-CA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487687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arine 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1828147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O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84080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_génér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 hasCustomPrompt="1"/>
          </p:nvPr>
        </p:nvSpPr>
        <p:spPr>
          <a:xfrm>
            <a:off x="936693" y="539028"/>
            <a:ext cx="16414616" cy="1312952"/>
          </a:xfrm>
          <a:prstGeom prst="rect">
            <a:avLst/>
          </a:prstGeom>
        </p:spPr>
        <p:txBody>
          <a:bodyPr wrap="square" lIns="0" anchor="t">
            <a:noAutofit/>
          </a:bodyPr>
          <a:lstStyle>
            <a:lvl1pPr marL="0" indent="0" algn="l">
              <a:lnSpc>
                <a:spcPct val="90000"/>
              </a:lnSpc>
              <a:tabLst/>
              <a:defRPr sz="3602" b="1" cap="all">
                <a:solidFill>
                  <a:schemeClr val="tx2"/>
                </a:solidFill>
              </a:defRPr>
            </a:lvl1pPr>
          </a:lstStyle>
          <a:p>
            <a:r>
              <a:rPr lang="fr-CA" dirty="0"/>
              <a:t>Cliquez et modifiez le titre</a:t>
            </a:r>
            <a:endParaRPr lang="fr-FR" dirty="0"/>
          </a:p>
        </p:txBody>
      </p:sp>
      <p:sp>
        <p:nvSpPr>
          <p:cNvPr id="5" name="Espace réservé du numéro de diapositive 6">
            <a:extLst>
              <a:ext uri="{FF2B5EF4-FFF2-40B4-BE49-F238E27FC236}">
                <a16:creationId xmlns:a16="http://schemas.microsoft.com/office/drawing/2014/main" xmlns="" id="{4D3CEAB7-6A2D-40C1-B65B-51C7C3F423E3}"/>
              </a:ext>
            </a:extLst>
          </p:cNvPr>
          <p:cNvSpPr txBox="1">
            <a:spLocks/>
          </p:cNvSpPr>
          <p:nvPr userDrawn="1"/>
        </p:nvSpPr>
        <p:spPr>
          <a:xfrm>
            <a:off x="17087296" y="9694148"/>
            <a:ext cx="1213417" cy="54802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665EF34C-C3AE-FC4A-BD38-92A1832BE998}" type="slidenum">
              <a:rPr lang="fr-CA" sz="2401" b="1" smtClean="0">
                <a:solidFill>
                  <a:schemeClr val="bg1">
                    <a:lumMod val="75000"/>
                  </a:schemeClr>
                </a:solidFill>
              </a:rPr>
              <a:pPr/>
              <a:t>‹#›</a:t>
            </a:fld>
            <a:endParaRPr lang="fr-CA" sz="2401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936695" y="2748075"/>
            <a:ext cx="7633834" cy="638054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2" b="0" cap="none">
                <a:solidFill>
                  <a:schemeClr val="tx2"/>
                </a:solidFill>
              </a:defRPr>
            </a:lvl1pPr>
            <a:lvl2pPr marL="571843" indent="-57184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  <a:defRPr sz="2802"/>
            </a:lvl2pPr>
            <a:lvl3pPr marL="342786" indent="-342786">
              <a:lnSpc>
                <a:spcPct val="100000"/>
              </a:lnSpc>
              <a:buFontTx/>
              <a:buBlip>
                <a:blip r:embed="rId2"/>
              </a:buBlip>
              <a:defRPr sz="2802"/>
            </a:lvl3pPr>
            <a:lvl4pPr marL="685571" indent="-342786">
              <a:lnSpc>
                <a:spcPct val="100000"/>
              </a:lnSpc>
              <a:buFontTx/>
              <a:buBlip>
                <a:blip r:embed="rId2"/>
              </a:buBlip>
              <a:defRPr sz="2802"/>
            </a:lvl4pPr>
            <a:lvl5pPr marL="571843" indent="-57184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  <a:defRPr sz="2802"/>
            </a:lvl5pPr>
            <a:lvl6pPr>
              <a:defRPr sz="3602"/>
            </a:lvl6pPr>
            <a:lvl7pPr>
              <a:defRPr sz="3602"/>
            </a:lvl7pPr>
            <a:lvl8pPr>
              <a:defRPr sz="3602"/>
            </a:lvl8pPr>
            <a:lvl9pPr>
              <a:defRPr sz="3602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4"/>
            <a:r>
              <a:rPr lang="fr-CA" dirty="0"/>
              <a:t>Troisième niveau</a:t>
            </a:r>
          </a:p>
          <a:p>
            <a:pPr lvl="4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8" name="Espace réservé du contenu 2"/>
          <p:cNvSpPr>
            <a:spLocks noGrp="1"/>
          </p:cNvSpPr>
          <p:nvPr>
            <p:ph sz="half" idx="10"/>
          </p:nvPr>
        </p:nvSpPr>
        <p:spPr>
          <a:xfrm>
            <a:off x="9717475" y="2748075"/>
            <a:ext cx="7633834" cy="638054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2" b="0" cap="none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sz="2802"/>
            </a:lvl2pPr>
            <a:lvl3pPr>
              <a:lnSpc>
                <a:spcPct val="100000"/>
              </a:lnSpc>
              <a:defRPr sz="2802"/>
            </a:lvl3pPr>
            <a:lvl4pPr>
              <a:lnSpc>
                <a:spcPct val="100000"/>
              </a:lnSpc>
              <a:defRPr sz="2802"/>
            </a:lvl4pPr>
            <a:lvl5pPr>
              <a:lnSpc>
                <a:spcPct val="100000"/>
              </a:lnSpc>
              <a:defRPr sz="2802"/>
            </a:lvl5pPr>
            <a:lvl6pPr>
              <a:defRPr sz="3602"/>
            </a:lvl6pPr>
            <a:lvl7pPr>
              <a:defRPr sz="3602"/>
            </a:lvl7pPr>
            <a:lvl8pPr>
              <a:defRPr sz="3602"/>
            </a:lvl8pPr>
            <a:lvl9pPr>
              <a:defRPr sz="3602"/>
            </a:lvl9pPr>
          </a:lstStyle>
          <a:p>
            <a:pPr lvl="0"/>
            <a:endParaRPr lang="fr-FR" dirty="0"/>
          </a:p>
        </p:txBody>
      </p:sp>
      <p:sp>
        <p:nvSpPr>
          <p:cNvPr id="10" name="Espace réservé du contenu 2"/>
          <p:cNvSpPr>
            <a:spLocks noGrp="1"/>
          </p:cNvSpPr>
          <p:nvPr>
            <p:ph sz="half" idx="11" hasCustomPrompt="1"/>
          </p:nvPr>
        </p:nvSpPr>
        <p:spPr>
          <a:xfrm>
            <a:off x="936695" y="9294509"/>
            <a:ext cx="15765605" cy="947665"/>
          </a:xfrm>
          <a:prstGeom prst="rect">
            <a:avLst/>
          </a:prstGeom>
          <a:noFill/>
          <a:ln>
            <a:noFill/>
          </a:ln>
        </p:spPr>
        <p:txBody>
          <a:bodyPr lIns="0" tIns="0" rIns="0" bIns="36000" anchor="b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1" b="0" cap="none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sz="1601"/>
            </a:lvl2pPr>
            <a:lvl3pPr>
              <a:lnSpc>
                <a:spcPct val="100000"/>
              </a:lnSpc>
              <a:defRPr sz="1601"/>
            </a:lvl3pPr>
            <a:lvl4pPr>
              <a:lnSpc>
                <a:spcPct val="100000"/>
              </a:lnSpc>
              <a:defRPr sz="1601"/>
            </a:lvl4pPr>
            <a:lvl5pPr>
              <a:lnSpc>
                <a:spcPct val="100000"/>
              </a:lnSpc>
              <a:defRPr sz="1601"/>
            </a:lvl5pPr>
            <a:lvl6pPr>
              <a:defRPr sz="3602"/>
            </a:lvl6pPr>
            <a:lvl7pPr>
              <a:defRPr sz="3602"/>
            </a:lvl7pPr>
            <a:lvl8pPr>
              <a:defRPr sz="3602"/>
            </a:lvl8pPr>
            <a:lvl9pPr>
              <a:defRPr sz="3602"/>
            </a:lvl9pPr>
          </a:lstStyle>
          <a:p>
            <a:pPr lvl="0"/>
            <a:r>
              <a:rPr lang="fr-CA"/>
              <a:t>Ajouter vos sources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37604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Page_générique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 hasCustomPrompt="1"/>
          </p:nvPr>
        </p:nvSpPr>
        <p:spPr>
          <a:xfrm>
            <a:off x="936694" y="539028"/>
            <a:ext cx="16414616" cy="1312952"/>
          </a:xfrm>
          <a:prstGeom prst="rect">
            <a:avLst/>
          </a:prstGeom>
        </p:spPr>
        <p:txBody>
          <a:bodyPr wrap="square" lIns="0" anchor="t">
            <a:noAutofit/>
          </a:bodyPr>
          <a:lstStyle>
            <a:lvl1pPr marL="0" indent="0" algn="l">
              <a:lnSpc>
                <a:spcPct val="90000"/>
              </a:lnSpc>
              <a:tabLst/>
              <a:defRPr sz="3602" b="1" cap="all">
                <a:solidFill>
                  <a:schemeClr val="tx2"/>
                </a:solidFill>
              </a:defRPr>
            </a:lvl1pPr>
          </a:lstStyle>
          <a:p>
            <a:r>
              <a:rPr lang="fr-CA" dirty="0"/>
              <a:t>Cliquez et modifiez le titre</a:t>
            </a:r>
            <a:endParaRPr lang="fr-FR" dirty="0"/>
          </a:p>
        </p:txBody>
      </p:sp>
      <p:sp>
        <p:nvSpPr>
          <p:cNvPr id="5" name="Espace réservé du numéro de diapositive 6">
            <a:extLst>
              <a:ext uri="{FF2B5EF4-FFF2-40B4-BE49-F238E27FC236}">
                <a16:creationId xmlns:a16="http://schemas.microsoft.com/office/drawing/2014/main" xmlns="" id="{4D3CEAB7-6A2D-40C1-B65B-51C7C3F423E3}"/>
              </a:ext>
            </a:extLst>
          </p:cNvPr>
          <p:cNvSpPr txBox="1">
            <a:spLocks/>
          </p:cNvSpPr>
          <p:nvPr/>
        </p:nvSpPr>
        <p:spPr>
          <a:xfrm>
            <a:off x="17087297" y="9694149"/>
            <a:ext cx="1213418" cy="54802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665EF34C-C3AE-FC4A-BD38-92A1832BE998}" type="slidenum">
              <a:rPr lang="fr-CA" sz="2402" b="1" smtClean="0">
                <a:solidFill>
                  <a:schemeClr val="bg1">
                    <a:lumMod val="75000"/>
                  </a:schemeClr>
                </a:solidFill>
              </a:rPr>
              <a:pPr/>
              <a:t>‹#›</a:t>
            </a:fld>
            <a:endParaRPr lang="fr-CA" sz="2402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Espace réservé du contenu 2"/>
          <p:cNvSpPr>
            <a:spLocks noGrp="1"/>
          </p:cNvSpPr>
          <p:nvPr>
            <p:ph sz="half" idx="11" hasCustomPrompt="1"/>
          </p:nvPr>
        </p:nvSpPr>
        <p:spPr>
          <a:xfrm>
            <a:off x="936696" y="9294510"/>
            <a:ext cx="15765604" cy="947664"/>
          </a:xfrm>
          <a:prstGeom prst="rect">
            <a:avLst/>
          </a:prstGeom>
          <a:noFill/>
          <a:ln>
            <a:noFill/>
          </a:ln>
        </p:spPr>
        <p:txBody>
          <a:bodyPr lIns="0" tIns="0" rIns="0" bIns="36000" anchor="b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 cap="none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  <a:lvl6pPr>
              <a:defRPr sz="3602"/>
            </a:lvl6pPr>
            <a:lvl7pPr>
              <a:defRPr sz="3602"/>
            </a:lvl7pPr>
            <a:lvl8pPr>
              <a:defRPr sz="3602"/>
            </a:lvl8pPr>
            <a:lvl9pPr>
              <a:defRPr sz="3602"/>
            </a:lvl9pPr>
          </a:lstStyle>
          <a:p>
            <a:pPr lvl="0"/>
            <a:r>
              <a:rPr lang="fr-CA"/>
              <a:t>Ajouter vos sources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69126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xmlns="" id="{9BF97B81-DAB0-4B86-8B43-57C136EF92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90651" y="4333874"/>
            <a:ext cx="8523370" cy="477804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88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</p:spTree>
    <p:extLst>
      <p:ext uri="{BB962C8B-B14F-4D97-AF65-F5344CB8AC3E}">
        <p14:creationId xmlns:p14="http://schemas.microsoft.com/office/powerpoint/2010/main" val="481935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049A4838-4FB2-4F83-9FD2-17AD52D26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90651" y="4333874"/>
            <a:ext cx="8523370" cy="477804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88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</p:spTree>
    <p:extLst>
      <p:ext uri="{BB962C8B-B14F-4D97-AF65-F5344CB8AC3E}">
        <p14:creationId xmlns:p14="http://schemas.microsoft.com/office/powerpoint/2010/main" val="2460365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73D2D97C-94CE-45DC-8FEA-3AA8431AE0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90651" y="4333874"/>
            <a:ext cx="8523370" cy="477804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88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</p:spTree>
    <p:extLst>
      <p:ext uri="{BB962C8B-B14F-4D97-AF65-F5344CB8AC3E}">
        <p14:creationId xmlns:p14="http://schemas.microsoft.com/office/powerpoint/2010/main" val="3382010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3_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BDA12B7D-E565-43FA-96C3-DF176CE2E6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90651" y="4333874"/>
            <a:ext cx="8523370" cy="477804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88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</p:spTree>
    <p:extLst>
      <p:ext uri="{BB962C8B-B14F-4D97-AF65-F5344CB8AC3E}">
        <p14:creationId xmlns:p14="http://schemas.microsoft.com/office/powerpoint/2010/main" val="2122582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3_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9EDD8AE4-2B4B-46AA-B2A0-505A5D8ACC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90651" y="4333874"/>
            <a:ext cx="8523370" cy="477804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88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</p:spTree>
    <p:extLst>
      <p:ext uri="{BB962C8B-B14F-4D97-AF65-F5344CB8AC3E}">
        <p14:creationId xmlns:p14="http://schemas.microsoft.com/office/powerpoint/2010/main" val="3729263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3_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2032630E-ECDB-438F-96A0-E56A5ABB33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90651" y="4333874"/>
            <a:ext cx="8523370" cy="477804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88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</p:spTree>
    <p:extLst>
      <p:ext uri="{BB962C8B-B14F-4D97-AF65-F5344CB8AC3E}">
        <p14:creationId xmlns:p14="http://schemas.microsoft.com/office/powerpoint/2010/main" val="3930027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D4428B9E-22AF-48B0-99FB-E5320FE357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90651" y="4333874"/>
            <a:ext cx="8523370" cy="477804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88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</p:spTree>
    <p:extLst>
      <p:ext uri="{BB962C8B-B14F-4D97-AF65-F5344CB8AC3E}">
        <p14:creationId xmlns:p14="http://schemas.microsoft.com/office/powerpoint/2010/main" val="2058102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0100" y="765226"/>
            <a:ext cx="17066986" cy="9418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</a:t>
            </a:r>
            <a:br>
              <a:rPr lang="en-US" dirty="0"/>
            </a:br>
            <a:r>
              <a:rPr lang="en-US" dirty="0"/>
              <a:t>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099" y="2222245"/>
            <a:ext cx="16230599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535" y="9414847"/>
            <a:ext cx="583149" cy="6968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2"/>
                </a:solidFill>
              </a:defRPr>
            </a:lvl1pPr>
          </a:lstStyle>
          <a:p>
            <a:fld id="{344F37C7-10FB-41E0-87D6-6518E27B74B7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7694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2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70" r:id="rId18"/>
    <p:sldLayoutId id="2147483671" r:id="rId19"/>
    <p:sldLayoutId id="2147483672" r:id="rId20"/>
    <p:sldLayoutId id="2147483673" r:id="rId21"/>
  </p:sldLayoutIdLst>
  <p:hf hdr="0" ftr="0" dt="0"/>
  <p:txStyles>
    <p:titleStyle>
      <a:lvl1pPr algn="l" defTabSz="1371600" rtl="0" eaLnBrk="1" latinLnBrk="0" hangingPunct="1">
        <a:lnSpc>
          <a:spcPct val="70000"/>
        </a:lnSpc>
        <a:spcBef>
          <a:spcPct val="0"/>
        </a:spcBef>
        <a:buNone/>
        <a:defRPr sz="5400" b="1" kern="1200" cap="all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Font typeface="Arial" panose="020B0604020202020204" pitchFamily="34" charset="0"/>
        <a:buChar char="‒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4" Type="http://schemas.openxmlformats.org/officeDocument/2006/relationships/slideLayout" Target="../slideLayouts/slideLayout15.xml"/><Relationship Id="rId5" Type="http://schemas.openxmlformats.org/officeDocument/2006/relationships/notesSlide" Target="../notesSlides/notesSlide3.xml"/><Relationship Id="rId6" Type="http://schemas.openxmlformats.org/officeDocument/2006/relationships/oleObject" Target="../embeddings/oleObject1.bin"/><Relationship Id="rId7" Type="http://schemas.openxmlformats.org/officeDocument/2006/relationships/image" Target="../media/image13.emf"/><Relationship Id="rId8" Type="http://schemas.openxmlformats.org/officeDocument/2006/relationships/hyperlink" Target="http://www.ic.gc.ca/eic/site/lsg-pdsv.nsf/eng/h_hn01736.html" TargetMode="External"/><Relationship Id="rId1" Type="http://schemas.openxmlformats.org/officeDocument/2006/relationships/vmlDrawing" Target="../drawings/vmlDrawing1.vml"/><Relationship Id="rId2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4" Type="http://schemas.openxmlformats.org/officeDocument/2006/relationships/slideLayout" Target="../slideLayouts/slideLayout11.xml"/><Relationship Id="rId5" Type="http://schemas.openxmlformats.org/officeDocument/2006/relationships/notesSlide" Target="../notesSlides/notesSlide5.xml"/><Relationship Id="rId6" Type="http://schemas.openxmlformats.org/officeDocument/2006/relationships/oleObject" Target="../embeddings/oleObject2.bin"/><Relationship Id="rId7" Type="http://schemas.openxmlformats.org/officeDocument/2006/relationships/image" Target="../media/image13.emf"/><Relationship Id="rId8" Type="http://schemas.openxmlformats.org/officeDocument/2006/relationships/chart" Target="../charts/chart1.xml"/><Relationship Id="rId1" Type="http://schemas.openxmlformats.org/officeDocument/2006/relationships/vmlDrawing" Target="../drawings/vmlDrawing2.vml"/><Relationship Id="rId2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C1C9D89-BA76-F34E-B286-02A09DB79D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  <a:alpha val="40000"/>
                  </a:schemeClr>
                </a:solidFill>
              </a:rPr>
              <a:t>UN</a:t>
            </a:r>
            <a:br>
              <a:rPr lang="en-US" dirty="0">
                <a:solidFill>
                  <a:schemeClr val="bg1">
                    <a:lumMod val="85000"/>
                    <a:alpha val="40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85000"/>
                    <a:alpha val="40000"/>
                  </a:schemeClr>
                </a:solidFill>
              </a:rPr>
              <a:t>PÔLE EN</a:t>
            </a:r>
            <a:br>
              <a:rPr lang="en-US" dirty="0">
                <a:solidFill>
                  <a:schemeClr val="bg1">
                    <a:lumMod val="85000"/>
                    <a:alpha val="40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85000"/>
                    <a:alpha val="40000"/>
                  </a:schemeClr>
                </a:solidFill>
              </a:rPr>
              <a:t>PLEINE</a:t>
            </a:r>
            <a:br>
              <a:rPr lang="en-US" dirty="0">
                <a:solidFill>
                  <a:schemeClr val="bg1">
                    <a:lumMod val="85000"/>
                    <a:alpha val="40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85000"/>
                    <a:alpha val="40000"/>
                  </a:schemeClr>
                </a:solidFill>
              </a:rPr>
              <a:t>EFFERVESCENCE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86B3D64-F348-C24D-9B11-B01E165496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C8A6494-8BFB-5C40-A7BD-53AB7D905A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en-US" b="0" dirty="0"/>
              <a:t>Le Québec :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un </a:t>
            </a:r>
            <a:r>
              <a:rPr lang="en-US" dirty="0" err="1"/>
              <a:t>pôle</a:t>
            </a:r>
            <a:r>
              <a:rPr lang="en-US" dirty="0"/>
              <a:t> de </a:t>
            </a:r>
            <a:br>
              <a:rPr lang="en-US" dirty="0"/>
            </a:br>
            <a:r>
              <a:rPr lang="en-US" dirty="0" err="1"/>
              <a:t>Medtech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pleine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effervescence</a:t>
            </a:r>
          </a:p>
        </p:txBody>
      </p:sp>
    </p:spTree>
    <p:extLst>
      <p:ext uri="{BB962C8B-B14F-4D97-AF65-F5344CB8AC3E}">
        <p14:creationId xmlns:p14="http://schemas.microsoft.com/office/powerpoint/2010/main" val="237488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CD15B398-506E-49D8-9995-BDBDEE77309F}"/>
              </a:ext>
            </a:extLst>
          </p:cNvPr>
          <p:cNvSpPr txBox="1"/>
          <p:nvPr/>
        </p:nvSpPr>
        <p:spPr>
          <a:xfrm>
            <a:off x="1405933" y="1058123"/>
            <a:ext cx="1852368" cy="1297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0"/>
              </a:lnSpc>
            </a:pPr>
            <a:r>
              <a:rPr lang="en-CA" sz="7200" b="1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01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73B4EB8B-E0F0-4B38-BEAC-EC0B433158AF}"/>
              </a:ext>
            </a:extLst>
          </p:cNvPr>
          <p:cNvSpPr txBox="1"/>
          <p:nvPr/>
        </p:nvSpPr>
        <p:spPr>
          <a:xfrm>
            <a:off x="1527274" y="2166852"/>
            <a:ext cx="1016596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A" sz="3200" dirty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SURVOL DES SCIENCES DE LA VIE AU CANADA ET AU QUÉBEC</a:t>
            </a:r>
            <a:endParaRPr lang="en-CA" sz="3200" dirty="0">
              <a:solidFill>
                <a:schemeClr val="accent2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88A55DB0-A878-41D7-AA49-FA4BAB153EB9}"/>
              </a:ext>
            </a:extLst>
          </p:cNvPr>
          <p:cNvGrpSpPr/>
          <p:nvPr/>
        </p:nvGrpSpPr>
        <p:grpSpPr>
          <a:xfrm flipH="1">
            <a:off x="1317699" y="1772012"/>
            <a:ext cx="96770" cy="281303"/>
            <a:chOff x="4450259" y="-940559"/>
            <a:chExt cx="159838" cy="464636"/>
          </a:xfrm>
          <a:solidFill>
            <a:schemeClr val="bg1">
              <a:lumMod val="85000"/>
            </a:schemeClr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F65E40E0-04A6-401D-A1C7-501C4702402E}"/>
                </a:ext>
              </a:extLst>
            </p:cNvPr>
            <p:cNvSpPr/>
            <p:nvPr/>
          </p:nvSpPr>
          <p:spPr>
            <a:xfrm>
              <a:off x="4450259" y="-940559"/>
              <a:ext cx="159836" cy="1598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8A40DE52-8519-4867-AB80-B8A87EC86264}"/>
                </a:ext>
              </a:extLst>
            </p:cNvPr>
            <p:cNvSpPr/>
            <p:nvPr/>
          </p:nvSpPr>
          <p:spPr>
            <a:xfrm>
              <a:off x="4450261" y="-635759"/>
              <a:ext cx="159836" cy="1598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40F4695E-78FE-4BCB-9301-E3EE85A0FB47}"/>
              </a:ext>
            </a:extLst>
          </p:cNvPr>
          <p:cNvSpPr txBox="1"/>
          <p:nvPr/>
        </p:nvSpPr>
        <p:spPr>
          <a:xfrm>
            <a:off x="1338013" y="2467477"/>
            <a:ext cx="1852368" cy="1297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ts val="10000"/>
              </a:lnSpc>
              <a:defRPr sz="7200" b="1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CA" dirty="0">
                <a:solidFill>
                  <a:schemeClr val="bg1">
                    <a:lumMod val="85000"/>
                  </a:schemeClr>
                </a:solidFill>
              </a:rPr>
              <a:t>02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D2ED0118-5204-47F6-8240-8EECA783E937}"/>
              </a:ext>
            </a:extLst>
          </p:cNvPr>
          <p:cNvSpPr txBox="1"/>
          <p:nvPr/>
        </p:nvSpPr>
        <p:spPr>
          <a:xfrm>
            <a:off x="1450824" y="3483585"/>
            <a:ext cx="10302806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A" sz="3200" dirty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PLEINS FEUX SUR L’INDUSTRIE QUÉBÉCOISE DES TECHNOLOGIES MÉDICALES </a:t>
            </a:r>
            <a:r>
              <a:rPr lang="fr-CA" sz="3200" dirty="0" smtClean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(</a:t>
            </a:r>
            <a:r>
              <a:rPr lang="fr-CA" sz="3200" dirty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MEDTECH) </a:t>
            </a:r>
            <a:endParaRPr lang="en-CA" sz="3200" dirty="0">
              <a:solidFill>
                <a:schemeClr val="accent2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E6430416-659C-4374-B7E2-285CD638CE94}"/>
              </a:ext>
            </a:extLst>
          </p:cNvPr>
          <p:cNvGrpSpPr/>
          <p:nvPr/>
        </p:nvGrpSpPr>
        <p:grpSpPr>
          <a:xfrm flipH="1">
            <a:off x="1269308" y="3097924"/>
            <a:ext cx="96770" cy="281303"/>
            <a:chOff x="4450259" y="-940559"/>
            <a:chExt cx="159838" cy="464636"/>
          </a:xfrm>
          <a:solidFill>
            <a:schemeClr val="bg1">
              <a:lumMod val="85000"/>
            </a:schemeClr>
          </a:solidFill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469AC891-D074-4C5B-B91F-5CF9242F2F1D}"/>
                </a:ext>
              </a:extLst>
            </p:cNvPr>
            <p:cNvSpPr/>
            <p:nvPr/>
          </p:nvSpPr>
          <p:spPr>
            <a:xfrm>
              <a:off x="4450259" y="-940559"/>
              <a:ext cx="159836" cy="1598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A28E1290-9D7A-4A0A-90BF-58951DB660AA}"/>
                </a:ext>
              </a:extLst>
            </p:cNvPr>
            <p:cNvSpPr/>
            <p:nvPr/>
          </p:nvSpPr>
          <p:spPr>
            <a:xfrm>
              <a:off x="4450261" y="-635759"/>
              <a:ext cx="159836" cy="1598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39" name="ZoneTexte 9">
            <a:extLst>
              <a:ext uri="{FF2B5EF4-FFF2-40B4-BE49-F238E27FC236}">
                <a16:creationId xmlns:a16="http://schemas.microsoft.com/office/drawing/2014/main" xmlns="" id="{C5085E7B-D84D-4BE5-A808-DC2642302874}"/>
              </a:ext>
            </a:extLst>
          </p:cNvPr>
          <p:cNvSpPr txBox="1"/>
          <p:nvPr/>
        </p:nvSpPr>
        <p:spPr>
          <a:xfrm>
            <a:off x="1269308" y="4450059"/>
            <a:ext cx="1852368" cy="1297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ts val="10000"/>
              </a:lnSpc>
              <a:defRPr sz="7200" b="1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CA" dirty="0">
                <a:solidFill>
                  <a:schemeClr val="bg1">
                    <a:lumMod val="85000"/>
                  </a:schemeClr>
                </a:solidFill>
              </a:rPr>
              <a:t>03</a:t>
            </a:r>
          </a:p>
        </p:txBody>
      </p:sp>
      <p:sp>
        <p:nvSpPr>
          <p:cNvPr id="40" name="ZoneTexte 18">
            <a:extLst>
              <a:ext uri="{FF2B5EF4-FFF2-40B4-BE49-F238E27FC236}">
                <a16:creationId xmlns:a16="http://schemas.microsoft.com/office/drawing/2014/main" xmlns="" id="{A6587A6A-587F-40CC-A215-C56614F82667}"/>
              </a:ext>
            </a:extLst>
          </p:cNvPr>
          <p:cNvSpPr txBox="1"/>
          <p:nvPr/>
        </p:nvSpPr>
        <p:spPr>
          <a:xfrm>
            <a:off x="1450824" y="5501693"/>
            <a:ext cx="10302806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A" sz="3200" dirty="0" smtClean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PRÉSENTATION DES RÉGIONS MÉTROPOLITAINES DE MONTRÉAL, QUÉBEC ET SHERBROOKE</a:t>
            </a:r>
            <a:endParaRPr lang="en-CA" sz="3200" dirty="0">
              <a:solidFill>
                <a:schemeClr val="accent2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0048605B-9EA1-4019-8A12-6D7CDEC3B3F2}"/>
              </a:ext>
            </a:extLst>
          </p:cNvPr>
          <p:cNvGrpSpPr/>
          <p:nvPr/>
        </p:nvGrpSpPr>
        <p:grpSpPr>
          <a:xfrm flipH="1">
            <a:off x="1172538" y="5098987"/>
            <a:ext cx="96770" cy="281303"/>
            <a:chOff x="4450259" y="-940559"/>
            <a:chExt cx="159838" cy="464636"/>
          </a:xfrm>
          <a:solidFill>
            <a:schemeClr val="bg1">
              <a:lumMod val="85000"/>
            </a:schemeClr>
          </a:solidFill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63087351-C1CC-4FA2-8F22-49D8BD9E1DAD}"/>
                </a:ext>
              </a:extLst>
            </p:cNvPr>
            <p:cNvSpPr/>
            <p:nvPr/>
          </p:nvSpPr>
          <p:spPr>
            <a:xfrm>
              <a:off x="4450259" y="-940559"/>
              <a:ext cx="159836" cy="1598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1C204248-29C2-4849-9910-B469CECA69BF}"/>
                </a:ext>
              </a:extLst>
            </p:cNvPr>
            <p:cNvSpPr/>
            <p:nvPr/>
          </p:nvSpPr>
          <p:spPr>
            <a:xfrm>
              <a:off x="4450261" y="-635759"/>
              <a:ext cx="159836" cy="1598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45" name="ZoneTexte 9">
            <a:extLst>
              <a:ext uri="{FF2B5EF4-FFF2-40B4-BE49-F238E27FC236}">
                <a16:creationId xmlns:a16="http://schemas.microsoft.com/office/drawing/2014/main" xmlns="" id="{684EF96C-362F-4788-A147-AA22B4276391}"/>
              </a:ext>
            </a:extLst>
          </p:cNvPr>
          <p:cNvSpPr txBox="1"/>
          <p:nvPr/>
        </p:nvSpPr>
        <p:spPr>
          <a:xfrm>
            <a:off x="1269307" y="6588204"/>
            <a:ext cx="1852368" cy="1297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ts val="10000"/>
              </a:lnSpc>
              <a:defRPr sz="7200" b="1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CA" dirty="0">
                <a:solidFill>
                  <a:schemeClr val="bg1">
                    <a:lumMod val="85000"/>
                  </a:schemeClr>
                </a:solidFill>
              </a:rPr>
              <a:t>04</a:t>
            </a:r>
          </a:p>
        </p:txBody>
      </p:sp>
      <p:sp>
        <p:nvSpPr>
          <p:cNvPr id="46" name="ZoneTexte 18">
            <a:extLst>
              <a:ext uri="{FF2B5EF4-FFF2-40B4-BE49-F238E27FC236}">
                <a16:creationId xmlns:a16="http://schemas.microsoft.com/office/drawing/2014/main" xmlns="" id="{18B0BEF4-ABFA-4406-A2D3-D4EE3B1B10D2}"/>
              </a:ext>
            </a:extLst>
          </p:cNvPr>
          <p:cNvSpPr txBox="1"/>
          <p:nvPr/>
        </p:nvSpPr>
        <p:spPr>
          <a:xfrm>
            <a:off x="1390430" y="7622023"/>
            <a:ext cx="1030280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CA" sz="3200" dirty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VOS PARTENAIRES D’INVESTISSEMENT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DFA11521-3572-4E1C-BA80-D30E985CAB80}"/>
              </a:ext>
            </a:extLst>
          </p:cNvPr>
          <p:cNvGrpSpPr/>
          <p:nvPr/>
        </p:nvGrpSpPr>
        <p:grpSpPr>
          <a:xfrm flipH="1">
            <a:off x="1172538" y="7143175"/>
            <a:ext cx="96770" cy="281303"/>
            <a:chOff x="4450259" y="-940559"/>
            <a:chExt cx="159838" cy="464636"/>
          </a:xfrm>
          <a:solidFill>
            <a:schemeClr val="bg1">
              <a:lumMod val="85000"/>
            </a:schemeClr>
          </a:solidFill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xmlns="" id="{4E5CCFD2-24EE-4B6C-BE21-B208131576F2}"/>
                </a:ext>
              </a:extLst>
            </p:cNvPr>
            <p:cNvSpPr/>
            <p:nvPr/>
          </p:nvSpPr>
          <p:spPr>
            <a:xfrm>
              <a:off x="4450259" y="-940559"/>
              <a:ext cx="159836" cy="1598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xmlns="" id="{69F6DFC8-AB63-454C-B645-3CB2818F9D2E}"/>
                </a:ext>
              </a:extLst>
            </p:cNvPr>
            <p:cNvSpPr/>
            <p:nvPr/>
          </p:nvSpPr>
          <p:spPr>
            <a:xfrm>
              <a:off x="4450261" y="-635759"/>
              <a:ext cx="159836" cy="1598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51" name="ZoneTexte 9">
            <a:extLst>
              <a:ext uri="{FF2B5EF4-FFF2-40B4-BE49-F238E27FC236}">
                <a16:creationId xmlns:a16="http://schemas.microsoft.com/office/drawing/2014/main" xmlns="" id="{28454501-8CEE-4881-A549-1965067A1AAC}"/>
              </a:ext>
            </a:extLst>
          </p:cNvPr>
          <p:cNvSpPr txBox="1"/>
          <p:nvPr/>
        </p:nvSpPr>
        <p:spPr>
          <a:xfrm>
            <a:off x="1247732" y="7978394"/>
            <a:ext cx="1852368" cy="1297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ts val="10000"/>
              </a:lnSpc>
              <a:defRPr sz="7200" b="1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CA" dirty="0">
                <a:solidFill>
                  <a:schemeClr val="bg1">
                    <a:lumMod val="85000"/>
                  </a:schemeClr>
                </a:solidFill>
              </a:rPr>
              <a:t>05</a:t>
            </a:r>
          </a:p>
        </p:txBody>
      </p:sp>
      <p:sp>
        <p:nvSpPr>
          <p:cNvPr id="52" name="ZoneTexte 18">
            <a:extLst>
              <a:ext uri="{FF2B5EF4-FFF2-40B4-BE49-F238E27FC236}">
                <a16:creationId xmlns:a16="http://schemas.microsoft.com/office/drawing/2014/main" xmlns="" id="{76878D23-CC8F-408C-B3FC-F85463771170}"/>
              </a:ext>
            </a:extLst>
          </p:cNvPr>
          <p:cNvSpPr txBox="1"/>
          <p:nvPr/>
        </p:nvSpPr>
        <p:spPr>
          <a:xfrm>
            <a:off x="1295390" y="9100763"/>
            <a:ext cx="1030280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CA" sz="3200" dirty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ANNEXES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F0C7A6C6-1A9C-4522-BC29-5D0AFA35D91E}"/>
              </a:ext>
            </a:extLst>
          </p:cNvPr>
          <p:cNvGrpSpPr/>
          <p:nvPr/>
        </p:nvGrpSpPr>
        <p:grpSpPr>
          <a:xfrm flipH="1">
            <a:off x="1175780" y="8530553"/>
            <a:ext cx="96770" cy="281303"/>
            <a:chOff x="4450259" y="-940559"/>
            <a:chExt cx="159838" cy="464636"/>
          </a:xfrm>
          <a:solidFill>
            <a:schemeClr val="bg1">
              <a:lumMod val="85000"/>
            </a:schemeClr>
          </a:solidFill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xmlns="" id="{9D8170E1-0131-49B3-8DDB-4F3FC425A318}"/>
                </a:ext>
              </a:extLst>
            </p:cNvPr>
            <p:cNvSpPr/>
            <p:nvPr/>
          </p:nvSpPr>
          <p:spPr>
            <a:xfrm>
              <a:off x="4450259" y="-940559"/>
              <a:ext cx="159836" cy="1598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xmlns="" id="{09744A65-A18D-4E2C-9062-0604B134E424}"/>
                </a:ext>
              </a:extLst>
            </p:cNvPr>
            <p:cNvSpPr/>
            <p:nvPr/>
          </p:nvSpPr>
          <p:spPr>
            <a:xfrm>
              <a:off x="4450261" y="-635759"/>
              <a:ext cx="159836" cy="1598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212913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56088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6" name="Diapositive think-cell" r:id="rId6" imgW="360" imgH="360" progId="TCLayout.ActiveDocument.1">
                  <p:embed/>
                </p:oleObj>
              </mc:Choice>
              <mc:Fallback>
                <p:oleObj name="Diapositive think-cell" r:id="rId6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endParaRPr lang="fr-CA" sz="5400" b="1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Marché canadien des instruments médicaux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E446837-AD2A-4EBB-BA8E-DA1592FF4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F37C7-10FB-41E0-87D6-6518E27B74B7}" type="slidenum">
              <a:rPr lang="fr-FR" smtClean="0"/>
              <a:t>3</a:t>
            </a:fld>
            <a:endParaRPr lang="fr-F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F8FC7E36-0FCD-45BA-83DE-A267C8CFBF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A" dirty="0"/>
              <a:t>Survol des sciences de la vie au Canada et au Québec</a:t>
            </a:r>
            <a:endParaRPr lang="en-CA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12F1690A-B90F-4748-9191-ACC5698C3E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100" y="9415462"/>
            <a:ext cx="12106599" cy="696247"/>
          </a:xfrm>
        </p:spPr>
        <p:txBody>
          <a:bodyPr/>
          <a:lstStyle/>
          <a:p>
            <a:r>
              <a:rPr lang="fr-CA" dirty="0"/>
              <a:t>*Selon le Worldwide Medical Devices Market Factbook 2017 de BMI Research, le marché canadien des instruments médicaux se classait au 8</a:t>
            </a:r>
            <a:r>
              <a:rPr lang="fr-CA" baseline="30000" dirty="0"/>
              <a:t>e</a:t>
            </a:r>
            <a:r>
              <a:rPr lang="fr-CA" dirty="0"/>
              <a:t> rang dans le monde pour sa taille en 2017</a:t>
            </a:r>
          </a:p>
          <a:p>
            <a:r>
              <a:rPr lang="en-CA" dirty="0"/>
              <a:t>Sources: Medical Devices, Invest in Canada, 2016: </a:t>
            </a:r>
            <a:r>
              <a:rPr lang="en-CA" dirty="0">
                <a:hlinkClick r:id="rId8"/>
              </a:rPr>
              <a:t>http://www.ic.gc.ca/eic/site/lsg-pdsv.nsf/eng/h_hn01736.html</a:t>
            </a:r>
            <a:r>
              <a:rPr lang="en-CA" dirty="0"/>
              <a:t>; KPMG, 2016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10601" y="276217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AF7B95DA-8CEC-4598-8937-2DF44FC32048}"/>
              </a:ext>
            </a:extLst>
          </p:cNvPr>
          <p:cNvGrpSpPr/>
          <p:nvPr/>
        </p:nvGrpSpPr>
        <p:grpSpPr>
          <a:xfrm>
            <a:off x="5226649" y="1402051"/>
            <a:ext cx="9414097" cy="5386090"/>
            <a:chOff x="2178649" y="1101729"/>
            <a:chExt cx="9414097" cy="538609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CC08BFF7-5772-4613-A512-9FEF10675B7D}"/>
                </a:ext>
              </a:extLst>
            </p:cNvPr>
            <p:cNvGrpSpPr/>
            <p:nvPr/>
          </p:nvGrpSpPr>
          <p:grpSpPr>
            <a:xfrm rot="11700000">
              <a:off x="2178649" y="2056331"/>
              <a:ext cx="7578378" cy="3771970"/>
              <a:chOff x="410718" y="2318432"/>
              <a:chExt cx="1995959" cy="1076580"/>
            </a:xfrm>
            <a:solidFill>
              <a:schemeClr val="tx2">
                <a:alpha val="4000"/>
              </a:schemeClr>
            </a:solidFill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xmlns="" id="{418DF6C0-8A67-4557-8296-73CAEA3B7031}"/>
                  </a:ext>
                </a:extLst>
              </p:cNvPr>
              <p:cNvSpPr/>
              <p:nvPr/>
            </p:nvSpPr>
            <p:spPr>
              <a:xfrm>
                <a:off x="602949" y="2458722"/>
                <a:ext cx="1611498" cy="936290"/>
              </a:xfrm>
              <a:custGeom>
                <a:avLst/>
                <a:gdLst>
                  <a:gd name="connsiteX0" fmla="*/ 16042 w 2871536"/>
                  <a:gd name="connsiteY0" fmla="*/ 0 h 1668379"/>
                  <a:gd name="connsiteX1" fmla="*/ 1219200 w 2871536"/>
                  <a:gd name="connsiteY1" fmla="*/ 1668379 h 1668379"/>
                  <a:gd name="connsiteX2" fmla="*/ 2871536 w 2871536"/>
                  <a:gd name="connsiteY2" fmla="*/ 80211 h 1668379"/>
                  <a:gd name="connsiteX3" fmla="*/ 0 w 2871536"/>
                  <a:gd name="connsiteY3" fmla="*/ 48127 h 1668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1536" h="1668379">
                    <a:moveTo>
                      <a:pt x="16042" y="0"/>
                    </a:moveTo>
                    <a:lnTo>
                      <a:pt x="1219200" y="1668379"/>
                    </a:lnTo>
                    <a:lnTo>
                      <a:pt x="2871536" y="80211"/>
                    </a:lnTo>
                    <a:lnTo>
                      <a:pt x="0" y="48127"/>
                    </a:lnTo>
                  </a:path>
                </a:pathLst>
              </a:custGeom>
              <a:grpFill/>
              <a:ln w="6350">
                <a:solidFill>
                  <a:schemeClr val="tx2">
                    <a:lumMod val="20000"/>
                    <a:lumOff val="80000"/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 dirty="0"/>
              </a:p>
            </p:txBody>
          </p:sp>
          <p:sp>
            <p:nvSpPr>
              <p:cNvPr id="27" name="Rectangle 4">
                <a:extLst>
                  <a:ext uri="{FF2B5EF4-FFF2-40B4-BE49-F238E27FC236}">
                    <a16:creationId xmlns:a16="http://schemas.microsoft.com/office/drawing/2014/main" xmlns="" id="{66E03EB8-7615-4A2D-944C-07B3376F38E6}"/>
                  </a:ext>
                </a:extLst>
              </p:cNvPr>
              <p:cNvSpPr/>
              <p:nvPr/>
            </p:nvSpPr>
            <p:spPr>
              <a:xfrm rot="10660087">
                <a:off x="410718" y="2318432"/>
                <a:ext cx="1995959" cy="1076580"/>
              </a:xfrm>
              <a:custGeom>
                <a:avLst/>
                <a:gdLst>
                  <a:gd name="connsiteX0" fmla="*/ 0 w 2571720"/>
                  <a:gd name="connsiteY0" fmla="*/ 0 h 1567388"/>
                  <a:gd name="connsiteX1" fmla="*/ 2571720 w 2571720"/>
                  <a:gd name="connsiteY1" fmla="*/ 0 h 1567388"/>
                  <a:gd name="connsiteX2" fmla="*/ 2571720 w 2571720"/>
                  <a:gd name="connsiteY2" fmla="*/ 1567388 h 1567388"/>
                  <a:gd name="connsiteX3" fmla="*/ 0 w 2571720"/>
                  <a:gd name="connsiteY3" fmla="*/ 1567388 h 1567388"/>
                  <a:gd name="connsiteX4" fmla="*/ 0 w 2571720"/>
                  <a:gd name="connsiteY4" fmla="*/ 0 h 1567388"/>
                  <a:gd name="connsiteX0" fmla="*/ 0 w 2571720"/>
                  <a:gd name="connsiteY0" fmla="*/ 0 h 1567388"/>
                  <a:gd name="connsiteX1" fmla="*/ 2571720 w 2571720"/>
                  <a:gd name="connsiteY1" fmla="*/ 0 h 1567388"/>
                  <a:gd name="connsiteX2" fmla="*/ 2228820 w 2571720"/>
                  <a:gd name="connsiteY2" fmla="*/ 1381651 h 1567388"/>
                  <a:gd name="connsiteX3" fmla="*/ 0 w 2571720"/>
                  <a:gd name="connsiteY3" fmla="*/ 1567388 h 1567388"/>
                  <a:gd name="connsiteX4" fmla="*/ 0 w 2571720"/>
                  <a:gd name="connsiteY4" fmla="*/ 0 h 1567388"/>
                  <a:gd name="connsiteX0" fmla="*/ 271462 w 2571720"/>
                  <a:gd name="connsiteY0" fmla="*/ 128588 h 1567388"/>
                  <a:gd name="connsiteX1" fmla="*/ 2571720 w 2571720"/>
                  <a:gd name="connsiteY1" fmla="*/ 0 h 1567388"/>
                  <a:gd name="connsiteX2" fmla="*/ 2228820 w 2571720"/>
                  <a:gd name="connsiteY2" fmla="*/ 1381651 h 1567388"/>
                  <a:gd name="connsiteX3" fmla="*/ 0 w 2571720"/>
                  <a:gd name="connsiteY3" fmla="*/ 1567388 h 1567388"/>
                  <a:gd name="connsiteX4" fmla="*/ 271462 w 2571720"/>
                  <a:gd name="connsiteY4" fmla="*/ 128588 h 1567388"/>
                  <a:gd name="connsiteX0" fmla="*/ 1966415 w 2571720"/>
                  <a:gd name="connsiteY0" fmla="*/ 50531 h 1567388"/>
                  <a:gd name="connsiteX1" fmla="*/ 2571720 w 2571720"/>
                  <a:gd name="connsiteY1" fmla="*/ 0 h 1567388"/>
                  <a:gd name="connsiteX2" fmla="*/ 2228820 w 2571720"/>
                  <a:gd name="connsiteY2" fmla="*/ 1381651 h 1567388"/>
                  <a:gd name="connsiteX3" fmla="*/ 0 w 2571720"/>
                  <a:gd name="connsiteY3" fmla="*/ 1567388 h 1567388"/>
                  <a:gd name="connsiteX4" fmla="*/ 1966415 w 2571720"/>
                  <a:gd name="connsiteY4" fmla="*/ 50531 h 1567388"/>
                  <a:gd name="connsiteX0" fmla="*/ 416426 w 1021731"/>
                  <a:gd name="connsiteY0" fmla="*/ 50531 h 1381651"/>
                  <a:gd name="connsiteX1" fmla="*/ 1021731 w 1021731"/>
                  <a:gd name="connsiteY1" fmla="*/ 0 h 1381651"/>
                  <a:gd name="connsiteX2" fmla="*/ 678831 w 1021731"/>
                  <a:gd name="connsiteY2" fmla="*/ 1381651 h 1381651"/>
                  <a:gd name="connsiteX3" fmla="*/ 0 w 1021731"/>
                  <a:gd name="connsiteY3" fmla="*/ 641854 h 1381651"/>
                  <a:gd name="connsiteX4" fmla="*/ 416426 w 1021731"/>
                  <a:gd name="connsiteY4" fmla="*/ 50531 h 1381651"/>
                  <a:gd name="connsiteX0" fmla="*/ 829013 w 1021731"/>
                  <a:gd name="connsiteY0" fmla="*/ 0 h 1565291"/>
                  <a:gd name="connsiteX1" fmla="*/ 1021731 w 1021731"/>
                  <a:gd name="connsiteY1" fmla="*/ 183640 h 1565291"/>
                  <a:gd name="connsiteX2" fmla="*/ 678831 w 1021731"/>
                  <a:gd name="connsiteY2" fmla="*/ 1565291 h 1565291"/>
                  <a:gd name="connsiteX3" fmla="*/ 0 w 1021731"/>
                  <a:gd name="connsiteY3" fmla="*/ 825494 h 1565291"/>
                  <a:gd name="connsiteX4" fmla="*/ 829013 w 1021731"/>
                  <a:gd name="connsiteY4" fmla="*/ 0 h 1565291"/>
                  <a:gd name="connsiteX0" fmla="*/ 773258 w 1021731"/>
                  <a:gd name="connsiteY0" fmla="*/ 5927 h 1381651"/>
                  <a:gd name="connsiteX1" fmla="*/ 1021731 w 1021731"/>
                  <a:gd name="connsiteY1" fmla="*/ 0 h 1381651"/>
                  <a:gd name="connsiteX2" fmla="*/ 678831 w 1021731"/>
                  <a:gd name="connsiteY2" fmla="*/ 1381651 h 1381651"/>
                  <a:gd name="connsiteX3" fmla="*/ 0 w 1021731"/>
                  <a:gd name="connsiteY3" fmla="*/ 641854 h 1381651"/>
                  <a:gd name="connsiteX4" fmla="*/ 773258 w 1021731"/>
                  <a:gd name="connsiteY4" fmla="*/ 5927 h 1381651"/>
                  <a:gd name="connsiteX0" fmla="*/ 773258 w 943674"/>
                  <a:gd name="connsiteY0" fmla="*/ 5927 h 1381651"/>
                  <a:gd name="connsiteX1" fmla="*/ 943674 w 943674"/>
                  <a:gd name="connsiteY1" fmla="*/ 0 h 1381651"/>
                  <a:gd name="connsiteX2" fmla="*/ 678831 w 943674"/>
                  <a:gd name="connsiteY2" fmla="*/ 1381651 h 1381651"/>
                  <a:gd name="connsiteX3" fmla="*/ 0 w 943674"/>
                  <a:gd name="connsiteY3" fmla="*/ 641854 h 1381651"/>
                  <a:gd name="connsiteX4" fmla="*/ 773258 w 943674"/>
                  <a:gd name="connsiteY4" fmla="*/ 5927 h 1381651"/>
                  <a:gd name="connsiteX0" fmla="*/ 773258 w 943674"/>
                  <a:gd name="connsiteY0" fmla="*/ 5927 h 1381651"/>
                  <a:gd name="connsiteX1" fmla="*/ 943674 w 943674"/>
                  <a:gd name="connsiteY1" fmla="*/ 0 h 1381651"/>
                  <a:gd name="connsiteX2" fmla="*/ 678831 w 943674"/>
                  <a:gd name="connsiteY2" fmla="*/ 1381651 h 1381651"/>
                  <a:gd name="connsiteX3" fmla="*/ 0 w 943674"/>
                  <a:gd name="connsiteY3" fmla="*/ 626986 h 1381651"/>
                  <a:gd name="connsiteX4" fmla="*/ 773258 w 943674"/>
                  <a:gd name="connsiteY4" fmla="*/ 5927 h 1381651"/>
                  <a:gd name="connsiteX0" fmla="*/ 773258 w 943674"/>
                  <a:gd name="connsiteY0" fmla="*/ 5927 h 1394661"/>
                  <a:gd name="connsiteX1" fmla="*/ 943674 w 943674"/>
                  <a:gd name="connsiteY1" fmla="*/ 0 h 1394661"/>
                  <a:gd name="connsiteX2" fmla="*/ 676972 w 943674"/>
                  <a:gd name="connsiteY2" fmla="*/ 1394661 h 1394661"/>
                  <a:gd name="connsiteX3" fmla="*/ 0 w 943674"/>
                  <a:gd name="connsiteY3" fmla="*/ 626986 h 1394661"/>
                  <a:gd name="connsiteX4" fmla="*/ 773258 w 943674"/>
                  <a:gd name="connsiteY4" fmla="*/ 5927 h 1394661"/>
                  <a:gd name="connsiteX0" fmla="*/ 778833 w 949249"/>
                  <a:gd name="connsiteY0" fmla="*/ 5927 h 1394661"/>
                  <a:gd name="connsiteX1" fmla="*/ 949249 w 949249"/>
                  <a:gd name="connsiteY1" fmla="*/ 0 h 1394661"/>
                  <a:gd name="connsiteX2" fmla="*/ 682547 w 949249"/>
                  <a:gd name="connsiteY2" fmla="*/ 1394661 h 1394661"/>
                  <a:gd name="connsiteX3" fmla="*/ 0 w 949249"/>
                  <a:gd name="connsiteY3" fmla="*/ 623269 h 1394661"/>
                  <a:gd name="connsiteX4" fmla="*/ 778833 w 949249"/>
                  <a:gd name="connsiteY4" fmla="*/ 5927 h 1394661"/>
                  <a:gd name="connsiteX0" fmla="*/ 410850 w 949249"/>
                  <a:gd name="connsiteY0" fmla="*/ 0 h 1600604"/>
                  <a:gd name="connsiteX1" fmla="*/ 949249 w 949249"/>
                  <a:gd name="connsiteY1" fmla="*/ 205943 h 1600604"/>
                  <a:gd name="connsiteX2" fmla="*/ 682547 w 949249"/>
                  <a:gd name="connsiteY2" fmla="*/ 1600604 h 1600604"/>
                  <a:gd name="connsiteX3" fmla="*/ 0 w 949249"/>
                  <a:gd name="connsiteY3" fmla="*/ 829212 h 1600604"/>
                  <a:gd name="connsiteX4" fmla="*/ 410850 w 949249"/>
                  <a:gd name="connsiteY4" fmla="*/ 0 h 1600604"/>
                  <a:gd name="connsiteX0" fmla="*/ 410850 w 692776"/>
                  <a:gd name="connsiteY0" fmla="*/ 0 h 1600604"/>
                  <a:gd name="connsiteX1" fmla="*/ 692776 w 692776"/>
                  <a:gd name="connsiteY1" fmla="*/ 328605 h 1600604"/>
                  <a:gd name="connsiteX2" fmla="*/ 682547 w 692776"/>
                  <a:gd name="connsiteY2" fmla="*/ 1600604 h 1600604"/>
                  <a:gd name="connsiteX3" fmla="*/ 0 w 692776"/>
                  <a:gd name="connsiteY3" fmla="*/ 829212 h 1600604"/>
                  <a:gd name="connsiteX4" fmla="*/ 410850 w 692776"/>
                  <a:gd name="connsiteY4" fmla="*/ 0 h 1600604"/>
                  <a:gd name="connsiteX0" fmla="*/ 533511 w 692776"/>
                  <a:gd name="connsiteY0" fmla="*/ 0 h 1522547"/>
                  <a:gd name="connsiteX1" fmla="*/ 692776 w 692776"/>
                  <a:gd name="connsiteY1" fmla="*/ 250548 h 1522547"/>
                  <a:gd name="connsiteX2" fmla="*/ 682547 w 692776"/>
                  <a:gd name="connsiteY2" fmla="*/ 1522547 h 1522547"/>
                  <a:gd name="connsiteX3" fmla="*/ 0 w 692776"/>
                  <a:gd name="connsiteY3" fmla="*/ 751155 h 1522547"/>
                  <a:gd name="connsiteX4" fmla="*/ 533511 w 692776"/>
                  <a:gd name="connsiteY4" fmla="*/ 0 h 1522547"/>
                  <a:gd name="connsiteX0" fmla="*/ 533511 w 3685903"/>
                  <a:gd name="connsiteY0" fmla="*/ 0 h 1522547"/>
                  <a:gd name="connsiteX1" fmla="*/ 3685903 w 3685903"/>
                  <a:gd name="connsiteY1" fmla="*/ 665965 h 1522547"/>
                  <a:gd name="connsiteX2" fmla="*/ 682547 w 3685903"/>
                  <a:gd name="connsiteY2" fmla="*/ 1522547 h 1522547"/>
                  <a:gd name="connsiteX3" fmla="*/ 0 w 3685903"/>
                  <a:gd name="connsiteY3" fmla="*/ 751155 h 1522547"/>
                  <a:gd name="connsiteX4" fmla="*/ 533511 w 3685903"/>
                  <a:gd name="connsiteY4" fmla="*/ 0 h 1522547"/>
                  <a:gd name="connsiteX0" fmla="*/ 533511 w 3685903"/>
                  <a:gd name="connsiteY0" fmla="*/ 0 h 1522547"/>
                  <a:gd name="connsiteX1" fmla="*/ 3685903 w 3685903"/>
                  <a:gd name="connsiteY1" fmla="*/ 665965 h 1522547"/>
                  <a:gd name="connsiteX2" fmla="*/ 682547 w 3685903"/>
                  <a:gd name="connsiteY2" fmla="*/ 1522547 h 1522547"/>
                  <a:gd name="connsiteX3" fmla="*/ 0 w 3685903"/>
                  <a:gd name="connsiteY3" fmla="*/ 751155 h 1522547"/>
                  <a:gd name="connsiteX4" fmla="*/ 533511 w 3685903"/>
                  <a:gd name="connsiteY4" fmla="*/ 0 h 1522547"/>
                  <a:gd name="connsiteX0" fmla="*/ 533511 w 3685903"/>
                  <a:gd name="connsiteY0" fmla="*/ 0 h 1522547"/>
                  <a:gd name="connsiteX1" fmla="*/ 3685903 w 3685903"/>
                  <a:gd name="connsiteY1" fmla="*/ 665965 h 1522547"/>
                  <a:gd name="connsiteX2" fmla="*/ 682547 w 3685903"/>
                  <a:gd name="connsiteY2" fmla="*/ 1522547 h 1522547"/>
                  <a:gd name="connsiteX3" fmla="*/ 0 w 3685903"/>
                  <a:gd name="connsiteY3" fmla="*/ 751155 h 1522547"/>
                  <a:gd name="connsiteX4" fmla="*/ 533511 w 3685903"/>
                  <a:gd name="connsiteY4" fmla="*/ 0 h 1522547"/>
                  <a:gd name="connsiteX0" fmla="*/ 1311085 w 3685903"/>
                  <a:gd name="connsiteY0" fmla="*/ 0 h 1352120"/>
                  <a:gd name="connsiteX1" fmla="*/ 3685903 w 3685903"/>
                  <a:gd name="connsiteY1" fmla="*/ 495538 h 1352120"/>
                  <a:gd name="connsiteX2" fmla="*/ 682547 w 3685903"/>
                  <a:gd name="connsiteY2" fmla="*/ 1352120 h 1352120"/>
                  <a:gd name="connsiteX3" fmla="*/ 0 w 3685903"/>
                  <a:gd name="connsiteY3" fmla="*/ 580728 h 1352120"/>
                  <a:gd name="connsiteX4" fmla="*/ 1311085 w 3685903"/>
                  <a:gd name="connsiteY4" fmla="*/ 0 h 1352120"/>
                  <a:gd name="connsiteX0" fmla="*/ 1311085 w 3685903"/>
                  <a:gd name="connsiteY0" fmla="*/ 0 h 1352120"/>
                  <a:gd name="connsiteX1" fmla="*/ 3685903 w 3685903"/>
                  <a:gd name="connsiteY1" fmla="*/ 495538 h 1352120"/>
                  <a:gd name="connsiteX2" fmla="*/ 2770370 w 3685903"/>
                  <a:gd name="connsiteY2" fmla="*/ 752456 h 1352120"/>
                  <a:gd name="connsiteX3" fmla="*/ 682547 w 3685903"/>
                  <a:gd name="connsiteY3" fmla="*/ 1352120 h 1352120"/>
                  <a:gd name="connsiteX4" fmla="*/ 0 w 3685903"/>
                  <a:gd name="connsiteY4" fmla="*/ 580728 h 1352120"/>
                  <a:gd name="connsiteX5" fmla="*/ 1311085 w 3685903"/>
                  <a:gd name="connsiteY5" fmla="*/ 0 h 1352120"/>
                  <a:gd name="connsiteX0" fmla="*/ 1311085 w 3685903"/>
                  <a:gd name="connsiteY0" fmla="*/ 0 h 1352120"/>
                  <a:gd name="connsiteX1" fmla="*/ 3685903 w 3685903"/>
                  <a:gd name="connsiteY1" fmla="*/ 495538 h 1352120"/>
                  <a:gd name="connsiteX2" fmla="*/ 2915378 w 3685903"/>
                  <a:gd name="connsiteY2" fmla="*/ 1001672 h 1352120"/>
                  <a:gd name="connsiteX3" fmla="*/ 682547 w 3685903"/>
                  <a:gd name="connsiteY3" fmla="*/ 1352120 h 1352120"/>
                  <a:gd name="connsiteX4" fmla="*/ 0 w 3685903"/>
                  <a:gd name="connsiteY4" fmla="*/ 580728 h 1352120"/>
                  <a:gd name="connsiteX5" fmla="*/ 1311085 w 3685903"/>
                  <a:gd name="connsiteY5" fmla="*/ 0 h 1352120"/>
                  <a:gd name="connsiteX0" fmla="*/ 2391534 w 3685903"/>
                  <a:gd name="connsiteY0" fmla="*/ 0 h 1370901"/>
                  <a:gd name="connsiteX1" fmla="*/ 3685903 w 3685903"/>
                  <a:gd name="connsiteY1" fmla="*/ 514319 h 1370901"/>
                  <a:gd name="connsiteX2" fmla="*/ 2915378 w 3685903"/>
                  <a:gd name="connsiteY2" fmla="*/ 1020453 h 1370901"/>
                  <a:gd name="connsiteX3" fmla="*/ 682547 w 3685903"/>
                  <a:gd name="connsiteY3" fmla="*/ 1370901 h 1370901"/>
                  <a:gd name="connsiteX4" fmla="*/ 0 w 3685903"/>
                  <a:gd name="connsiteY4" fmla="*/ 599509 h 1370901"/>
                  <a:gd name="connsiteX5" fmla="*/ 2391534 w 3685903"/>
                  <a:gd name="connsiteY5" fmla="*/ 0 h 1370901"/>
                  <a:gd name="connsiteX0" fmla="*/ 2391534 w 3685903"/>
                  <a:gd name="connsiteY0" fmla="*/ 0 h 1380291"/>
                  <a:gd name="connsiteX1" fmla="*/ 3685903 w 3685903"/>
                  <a:gd name="connsiteY1" fmla="*/ 514319 h 1380291"/>
                  <a:gd name="connsiteX2" fmla="*/ 2915378 w 3685903"/>
                  <a:gd name="connsiteY2" fmla="*/ 1020453 h 1380291"/>
                  <a:gd name="connsiteX3" fmla="*/ 627841 w 3685903"/>
                  <a:gd name="connsiteY3" fmla="*/ 1380291 h 1380291"/>
                  <a:gd name="connsiteX4" fmla="*/ 0 w 3685903"/>
                  <a:gd name="connsiteY4" fmla="*/ 599509 h 1380291"/>
                  <a:gd name="connsiteX5" fmla="*/ 2391534 w 3685903"/>
                  <a:gd name="connsiteY5" fmla="*/ 0 h 1380291"/>
                  <a:gd name="connsiteX0" fmla="*/ 2391534 w 3685903"/>
                  <a:gd name="connsiteY0" fmla="*/ 0 h 1380291"/>
                  <a:gd name="connsiteX1" fmla="*/ 3685903 w 3685903"/>
                  <a:gd name="connsiteY1" fmla="*/ 514319 h 1380291"/>
                  <a:gd name="connsiteX2" fmla="*/ 3430138 w 3685903"/>
                  <a:gd name="connsiteY2" fmla="*/ 1081625 h 1380291"/>
                  <a:gd name="connsiteX3" fmla="*/ 627841 w 3685903"/>
                  <a:gd name="connsiteY3" fmla="*/ 1380291 h 1380291"/>
                  <a:gd name="connsiteX4" fmla="*/ 0 w 3685903"/>
                  <a:gd name="connsiteY4" fmla="*/ 599509 h 1380291"/>
                  <a:gd name="connsiteX5" fmla="*/ 2391534 w 3685903"/>
                  <a:gd name="connsiteY5" fmla="*/ 0 h 1380291"/>
                  <a:gd name="connsiteX0" fmla="*/ 2391534 w 3727115"/>
                  <a:gd name="connsiteY0" fmla="*/ 0 h 1380291"/>
                  <a:gd name="connsiteX1" fmla="*/ 3685903 w 3727115"/>
                  <a:gd name="connsiteY1" fmla="*/ 514319 h 1380291"/>
                  <a:gd name="connsiteX2" fmla="*/ 3727115 w 3727115"/>
                  <a:gd name="connsiteY2" fmla="*/ 979673 h 1380291"/>
                  <a:gd name="connsiteX3" fmla="*/ 627841 w 3727115"/>
                  <a:gd name="connsiteY3" fmla="*/ 1380291 h 1380291"/>
                  <a:gd name="connsiteX4" fmla="*/ 0 w 3727115"/>
                  <a:gd name="connsiteY4" fmla="*/ 599509 h 1380291"/>
                  <a:gd name="connsiteX5" fmla="*/ 2391534 w 3727115"/>
                  <a:gd name="connsiteY5" fmla="*/ 0 h 1380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7115" h="1380291">
                    <a:moveTo>
                      <a:pt x="2391534" y="0"/>
                    </a:moveTo>
                    <a:lnTo>
                      <a:pt x="3685903" y="514319"/>
                    </a:lnTo>
                    <a:lnTo>
                      <a:pt x="3727115" y="979673"/>
                    </a:lnTo>
                    <a:lnTo>
                      <a:pt x="627841" y="1380291"/>
                    </a:lnTo>
                    <a:lnTo>
                      <a:pt x="0" y="599509"/>
                    </a:lnTo>
                    <a:lnTo>
                      <a:pt x="2391534" y="0"/>
                    </a:lnTo>
                    <a:close/>
                  </a:path>
                </a:pathLst>
              </a:custGeom>
              <a:grpFill/>
              <a:ln w="6350">
                <a:solidFill>
                  <a:schemeClr val="tx2">
                    <a:lumMod val="20000"/>
                    <a:lumOff val="80000"/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28" name="Content Placeholder 22">
              <a:extLst>
                <a:ext uri="{FF2B5EF4-FFF2-40B4-BE49-F238E27FC236}">
                  <a16:creationId xmlns:a16="http://schemas.microsoft.com/office/drawing/2014/main" xmlns="" id="{569BE7BB-0713-44FD-8C5A-EC88928990C4}"/>
                </a:ext>
              </a:extLst>
            </p:cNvPr>
            <p:cNvSpPr txBox="1">
              <a:spLocks/>
            </p:cNvSpPr>
            <p:nvPr/>
          </p:nvSpPr>
          <p:spPr>
            <a:xfrm>
              <a:off x="6256425" y="3372846"/>
              <a:ext cx="5336321" cy="2093512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lIns="274320" tIns="45720" rIns="274320" bIns="45720" rtlCol="0" anchor="ctr">
              <a:normAutofit/>
            </a:bodyPr>
            <a:lstStyle>
              <a:defPPr>
                <a:defRPr lang="en-US"/>
              </a:defPPr>
              <a:lvl1pPr indent="0" defTabSz="1371600">
                <a:lnSpc>
                  <a:spcPct val="90000"/>
                </a:lnSpc>
                <a:spcBef>
                  <a:spcPts val="1800"/>
                </a:spcBef>
                <a:buClr>
                  <a:schemeClr val="tx1"/>
                </a:buClr>
                <a:buFont typeface="Arial" panose="020B0604020202020204" pitchFamily="34" charset="0"/>
                <a:buNone/>
                <a:defRPr sz="2800" b="1">
                  <a:solidFill>
                    <a:schemeClr val="accent1"/>
                  </a:solidFill>
                  <a:latin typeface="+mj-lt"/>
                </a:defRPr>
              </a:lvl1pPr>
              <a:lvl2pPr marL="1028700" indent="-342900" defTabSz="1371600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400"/>
              </a:lvl2pPr>
              <a:lvl3pPr marL="1714500" indent="-342900" defTabSz="1371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000"/>
              </a:lvl3pPr>
              <a:lvl4pPr marL="2400300" indent="-342900" defTabSz="1371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</a:lvl4pPr>
              <a:lvl5pPr marL="3086100" indent="-342900" defTabSz="1371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</a:lvl5pPr>
              <a:lvl6pPr marL="3771900" indent="-342900" defTabSz="1371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/>
              </a:lvl6pPr>
              <a:lvl7pPr marL="4457700" indent="-342900" defTabSz="1371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/>
              </a:lvl7pPr>
              <a:lvl8pPr marL="5143500" indent="-342900" defTabSz="1371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/>
              </a:lvl8pPr>
              <a:lvl9pPr marL="5829300" indent="-342900" defTabSz="1371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/>
              </a:lvl9pPr>
            </a:lstStyle>
            <a:p>
              <a:r>
                <a:rPr lang="en-CA" sz="4400" b="0" dirty="0">
                  <a:solidFill>
                    <a:schemeClr val="tx1"/>
                  </a:solidFill>
                  <a:latin typeface="+mn-lt"/>
                </a:rPr>
                <a:t>rang à l’échelle mondiale*</a:t>
              </a:r>
              <a:endParaRPr lang="en-US" sz="4400" baseline="30000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E8F5998D-4CFC-4E17-942E-D4822656BC85}"/>
                </a:ext>
              </a:extLst>
            </p:cNvPr>
            <p:cNvSpPr txBox="1"/>
            <p:nvPr/>
          </p:nvSpPr>
          <p:spPr>
            <a:xfrm>
              <a:off x="4019550" y="1101729"/>
              <a:ext cx="2420856" cy="5386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34400" b="1" dirty="0">
                  <a:solidFill>
                    <a:schemeClr val="accent1"/>
                  </a:solidFill>
                  <a:latin typeface="+mj-lt"/>
                </a:rPr>
                <a:t>8</a:t>
              </a:r>
              <a:endParaRPr lang="fr-FR" sz="34400" b="1" dirty="0">
                <a:solidFill>
                  <a:schemeClr val="accent1"/>
                </a:solidFill>
                <a:latin typeface="+mj-lt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BFAF0C2A-5008-4AAF-A89B-C204D515F9CF}"/>
                </a:ext>
              </a:extLst>
            </p:cNvPr>
            <p:cNvSpPr txBox="1"/>
            <p:nvPr/>
          </p:nvSpPr>
          <p:spPr>
            <a:xfrm>
              <a:off x="6131686" y="2264338"/>
              <a:ext cx="110731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0" b="1" dirty="0">
                  <a:solidFill>
                    <a:schemeClr val="accent1"/>
                  </a:solidFill>
                  <a:latin typeface="+mj-lt"/>
                </a:rPr>
                <a:t>e</a:t>
              </a:r>
            </a:p>
          </p:txBody>
        </p:sp>
        <p:sp>
          <p:nvSpPr>
            <p:cNvPr id="37" name="Content Placeholder 22">
              <a:extLst>
                <a:ext uri="{FF2B5EF4-FFF2-40B4-BE49-F238E27FC236}">
                  <a16:creationId xmlns:a16="http://schemas.microsoft.com/office/drawing/2014/main" xmlns="" id="{417400A0-F99E-4287-8E96-A21ED1BCE83B}"/>
                </a:ext>
              </a:extLst>
            </p:cNvPr>
            <p:cNvSpPr txBox="1">
              <a:spLocks/>
            </p:cNvSpPr>
            <p:nvPr/>
          </p:nvSpPr>
          <p:spPr>
            <a:xfrm>
              <a:off x="3019756" y="2715574"/>
              <a:ext cx="3329666" cy="89183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lIns="274320" tIns="45720" rIns="274320" bIns="45720" rtlCol="0" anchor="ctr">
              <a:normAutofit/>
            </a:bodyPr>
            <a:lstStyle>
              <a:defPPr>
                <a:defRPr lang="en-US"/>
              </a:defPPr>
              <a:lvl1pPr indent="0" defTabSz="1371600">
                <a:lnSpc>
                  <a:spcPct val="90000"/>
                </a:lnSpc>
                <a:spcBef>
                  <a:spcPts val="1800"/>
                </a:spcBef>
                <a:buClr>
                  <a:schemeClr val="tx1"/>
                </a:buClr>
                <a:buFont typeface="Arial" panose="020B0604020202020204" pitchFamily="34" charset="0"/>
                <a:buNone/>
                <a:defRPr sz="2800" b="1">
                  <a:solidFill>
                    <a:schemeClr val="accent1"/>
                  </a:solidFill>
                  <a:latin typeface="+mj-lt"/>
                </a:defRPr>
              </a:lvl1pPr>
              <a:lvl2pPr marL="1028700" indent="-342900" defTabSz="1371600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400"/>
              </a:lvl2pPr>
              <a:lvl3pPr marL="1714500" indent="-342900" defTabSz="1371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000"/>
              </a:lvl3pPr>
              <a:lvl4pPr marL="2400300" indent="-342900" defTabSz="1371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</a:lvl4pPr>
              <a:lvl5pPr marL="3086100" indent="-342900" defTabSz="1371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</a:lvl5pPr>
              <a:lvl6pPr marL="3771900" indent="-342900" defTabSz="1371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/>
              </a:lvl6pPr>
              <a:lvl7pPr marL="4457700" indent="-342900" defTabSz="1371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/>
              </a:lvl7pPr>
              <a:lvl8pPr marL="5143500" indent="-342900" defTabSz="1371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/>
              </a:lvl8pPr>
              <a:lvl9pPr marL="5829300" indent="-342900" defTabSz="1371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/>
              </a:lvl9pPr>
            </a:lstStyle>
            <a:p>
              <a:r>
                <a:rPr lang="en-CA" sz="4400" b="0" dirty="0">
                  <a:solidFill>
                    <a:schemeClr val="tx1"/>
                  </a:solidFill>
                  <a:latin typeface="+mn-lt"/>
                </a:rPr>
                <a:t>Au</a:t>
              </a:r>
              <a:endParaRPr lang="en-US" sz="4400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D8272E40-A9D1-4C51-B576-170B99EDA356}"/>
              </a:ext>
            </a:extLst>
          </p:cNvPr>
          <p:cNvGrpSpPr/>
          <p:nvPr/>
        </p:nvGrpSpPr>
        <p:grpSpPr>
          <a:xfrm>
            <a:off x="937839" y="6483066"/>
            <a:ext cx="16929247" cy="2575326"/>
            <a:chOff x="861639" y="6185389"/>
            <a:chExt cx="12690908" cy="2173916"/>
          </a:xfrm>
        </p:grpSpPr>
        <p:sp>
          <p:nvSpPr>
            <p:cNvPr id="24" name="Content Placeholder 22">
              <a:extLst>
                <a:ext uri="{FF2B5EF4-FFF2-40B4-BE49-F238E27FC236}">
                  <a16:creationId xmlns:a16="http://schemas.microsoft.com/office/drawing/2014/main" xmlns="" id="{0EF44DB1-3522-4454-B643-A74EA522875F}"/>
                </a:ext>
              </a:extLst>
            </p:cNvPr>
            <p:cNvSpPr txBox="1">
              <a:spLocks/>
            </p:cNvSpPr>
            <p:nvPr/>
          </p:nvSpPr>
          <p:spPr>
            <a:xfrm>
              <a:off x="861639" y="6265793"/>
              <a:ext cx="3941606" cy="2093512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lIns="0" tIns="45720" rIns="274320" bIns="45720" rtlCol="0" anchor="t">
              <a:noAutofit/>
            </a:bodyPr>
            <a:lstStyle>
              <a:lvl1pPr marL="342900" indent="-342900" algn="l" defTabSz="1371600" rtl="0" eaLnBrk="1" latinLnBrk="0" hangingPunct="1">
                <a:lnSpc>
                  <a:spcPct val="90000"/>
                </a:lnSpc>
                <a:spcBef>
                  <a:spcPts val="1800"/>
                </a:spcBef>
                <a:buClr>
                  <a:schemeClr val="tx1"/>
                </a:buClr>
                <a:buFont typeface="Arial" panose="020B0604020202020204" pitchFamily="34" charset="0"/>
                <a:buChar char="‒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28700" indent="-342900" algn="l" defTabSz="13716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14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00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CA" sz="6000" b="1" dirty="0">
                  <a:solidFill>
                    <a:schemeClr val="accent2"/>
                  </a:solidFill>
                  <a:latin typeface="+mj-lt"/>
                </a:rPr>
                <a:t>6,8 G$ US </a:t>
              </a:r>
              <a:r>
                <a:rPr lang="en-CA" b="1" dirty="0">
                  <a:solidFill>
                    <a:schemeClr val="accent2"/>
                  </a:solidFill>
                  <a:latin typeface="+mj-lt"/>
                </a:rPr>
                <a:t/>
              </a:r>
              <a:br>
                <a:rPr lang="en-CA" b="1" dirty="0">
                  <a:solidFill>
                    <a:schemeClr val="accent2"/>
                  </a:solidFill>
                  <a:latin typeface="+mj-lt"/>
                </a:rPr>
              </a:br>
              <a:r>
                <a:rPr lang="fr-CA" dirty="0">
                  <a:solidFill>
                    <a:schemeClr val="tx2"/>
                  </a:solidFill>
                </a:rPr>
                <a:t>taille du marché des instruments médicaux (2017)</a:t>
              </a:r>
              <a:endParaRPr lang="en-CA" dirty="0">
                <a:solidFill>
                  <a:schemeClr val="tx2"/>
                </a:solidFill>
              </a:endParaRPr>
            </a:p>
          </p:txBody>
        </p:sp>
        <p:sp>
          <p:nvSpPr>
            <p:cNvPr id="39" name="Content Placeholder 22">
              <a:extLst>
                <a:ext uri="{FF2B5EF4-FFF2-40B4-BE49-F238E27FC236}">
                  <a16:creationId xmlns:a16="http://schemas.microsoft.com/office/drawing/2014/main" xmlns="" id="{0BFFB28C-CBAA-4BC0-94DD-FA457E91EB76}"/>
                </a:ext>
              </a:extLst>
            </p:cNvPr>
            <p:cNvSpPr txBox="1">
              <a:spLocks/>
            </p:cNvSpPr>
            <p:nvPr/>
          </p:nvSpPr>
          <p:spPr>
            <a:xfrm>
              <a:off x="5058106" y="6265793"/>
              <a:ext cx="3941606" cy="2093512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lIns="274320" tIns="45720" rIns="274320" bIns="45720" rtlCol="0" anchor="t">
              <a:noAutofit/>
            </a:bodyPr>
            <a:lstStyle>
              <a:lvl1pPr marL="342900" indent="-342900" algn="l" defTabSz="1371600" rtl="0" eaLnBrk="1" latinLnBrk="0" hangingPunct="1">
                <a:lnSpc>
                  <a:spcPct val="90000"/>
                </a:lnSpc>
                <a:spcBef>
                  <a:spcPts val="1800"/>
                </a:spcBef>
                <a:buClr>
                  <a:schemeClr val="tx1"/>
                </a:buClr>
                <a:buFont typeface="Arial" panose="020B0604020202020204" pitchFamily="34" charset="0"/>
                <a:buChar char="‒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28700" indent="-342900" algn="l" defTabSz="13716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14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00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6000" b="1" dirty="0">
                  <a:solidFill>
                    <a:schemeClr val="accent2"/>
                  </a:solidFill>
                  <a:latin typeface="+mj-lt"/>
                </a:rPr>
                <a:t>2 %</a:t>
              </a:r>
              <a:r>
                <a:rPr lang="en-US" sz="4000" b="1" dirty="0">
                  <a:solidFill>
                    <a:schemeClr val="accent2"/>
                  </a:solidFill>
                  <a:latin typeface="+mj-lt"/>
                </a:rPr>
                <a:t/>
              </a:r>
              <a:br>
                <a:rPr lang="en-US" sz="4000" b="1" dirty="0">
                  <a:solidFill>
                    <a:schemeClr val="accent2"/>
                  </a:solidFill>
                  <a:latin typeface="+mj-lt"/>
                </a:rPr>
              </a:br>
              <a:r>
                <a:rPr lang="en-US" dirty="0">
                  <a:solidFill>
                    <a:schemeClr val="tx2"/>
                  </a:solidFill>
                </a:rPr>
                <a:t>du marché mondial</a:t>
              </a:r>
              <a:endParaRPr lang="en-US" sz="2800" dirty="0">
                <a:solidFill>
                  <a:schemeClr val="tx2"/>
                </a:solidFill>
              </a:endParaRPr>
            </a:p>
          </p:txBody>
        </p:sp>
        <p:sp>
          <p:nvSpPr>
            <p:cNvPr id="40" name="Content Placeholder 22">
              <a:extLst>
                <a:ext uri="{FF2B5EF4-FFF2-40B4-BE49-F238E27FC236}">
                  <a16:creationId xmlns:a16="http://schemas.microsoft.com/office/drawing/2014/main" xmlns="" id="{013A59A4-0CD8-4381-9CA1-719E0672758D}"/>
                </a:ext>
              </a:extLst>
            </p:cNvPr>
            <p:cNvSpPr txBox="1">
              <a:spLocks/>
            </p:cNvSpPr>
            <p:nvPr/>
          </p:nvSpPr>
          <p:spPr>
            <a:xfrm>
              <a:off x="9254572" y="6265793"/>
              <a:ext cx="4297975" cy="2093512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lIns="274320" tIns="45720" rIns="274320" bIns="45720" rtlCol="0" anchor="t">
              <a:noAutofit/>
            </a:bodyPr>
            <a:lstStyle>
              <a:lvl1pPr marL="342900" indent="-342900" algn="l" defTabSz="1371600" rtl="0" eaLnBrk="1" latinLnBrk="0" hangingPunct="1">
                <a:lnSpc>
                  <a:spcPct val="90000"/>
                </a:lnSpc>
                <a:spcBef>
                  <a:spcPts val="1800"/>
                </a:spcBef>
                <a:buClr>
                  <a:schemeClr val="tx1"/>
                </a:buClr>
                <a:buFont typeface="Arial" panose="020B0604020202020204" pitchFamily="34" charset="0"/>
                <a:buChar char="‒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28700" indent="-342900" algn="l" defTabSz="13716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14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00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6000" b="1" dirty="0">
                  <a:solidFill>
                    <a:schemeClr val="accent2"/>
                  </a:solidFill>
                  <a:latin typeface="+mj-lt"/>
                </a:rPr>
                <a:t>+ 2 000 </a:t>
              </a:r>
              <a:r>
                <a:rPr lang="en-US" sz="2800" dirty="0"/>
                <a:t/>
              </a:r>
              <a:br>
                <a:rPr lang="en-US" sz="2800" dirty="0"/>
              </a:br>
              <a:r>
                <a:rPr lang="fr-CA" dirty="0">
                  <a:solidFill>
                    <a:schemeClr val="tx2"/>
                  </a:solidFill>
                </a:rPr>
                <a:t>entreprises d’instruments médicaux employaient plus de </a:t>
              </a:r>
              <a:r>
                <a:rPr lang="fr-CA" b="1" dirty="0">
                  <a:solidFill>
                    <a:schemeClr val="tx2"/>
                  </a:solidFill>
                  <a:latin typeface="+mj-lt"/>
                </a:rPr>
                <a:t>35 000 personnes</a:t>
              </a:r>
              <a:r>
                <a:rPr lang="fr-CA" dirty="0">
                  <a:solidFill>
                    <a:schemeClr val="tx2"/>
                  </a:solidFill>
                </a:rPr>
                <a:t> en 2015</a:t>
              </a:r>
              <a:endParaRPr lang="en-US" sz="2800" dirty="0">
                <a:solidFill>
                  <a:schemeClr val="tx2"/>
                </a:solidFill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xmlns="" id="{E12E965B-D359-435B-900D-778B52185614}"/>
                </a:ext>
              </a:extLst>
            </p:cNvPr>
            <p:cNvCxnSpPr/>
            <p:nvPr/>
          </p:nvCxnSpPr>
          <p:spPr>
            <a:xfrm>
              <a:off x="4904509" y="6185389"/>
              <a:ext cx="0" cy="2143683"/>
            </a:xfrm>
            <a:prstGeom prst="line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xmlns="" id="{EA29746B-3AEC-467D-9E99-0DD3C62C9B1F}"/>
                </a:ext>
              </a:extLst>
            </p:cNvPr>
            <p:cNvCxnSpPr/>
            <p:nvPr/>
          </p:nvCxnSpPr>
          <p:spPr>
            <a:xfrm>
              <a:off x="9127375" y="6185389"/>
              <a:ext cx="0" cy="2143683"/>
            </a:xfrm>
            <a:prstGeom prst="line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9983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27D44A6-5D03-4067-B46E-8054C0895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Industrie florissante des sciences de la vie et des Medtech du Québec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672F2D37-BA0D-47E6-B91B-CE51239D76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A" dirty="0"/>
              <a:t>Survol des sciences de la vie au Canada et au Québec</a:t>
            </a:r>
            <a:endParaRPr lang="en-CA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E0EDD21A-EBFE-45F3-9767-714E7848AE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Sources: Ministère de l’Économie, de la Science et de l’Innovation, 2017; Montréal </a:t>
            </a:r>
            <a:r>
              <a:rPr lang="fr-FR" dirty="0" err="1"/>
              <a:t>InVIvo</a:t>
            </a:r>
            <a:r>
              <a:rPr lang="fr-FR" dirty="0"/>
              <a:t>, 2017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6D7D181-D26A-46CE-A177-AEFD8345E4C7}"/>
              </a:ext>
            </a:extLst>
          </p:cNvPr>
          <p:cNvGrpSpPr/>
          <p:nvPr/>
        </p:nvGrpSpPr>
        <p:grpSpPr>
          <a:xfrm>
            <a:off x="-1" y="2576841"/>
            <a:ext cx="6965731" cy="6575312"/>
            <a:chOff x="-1" y="2576841"/>
            <a:chExt cx="6965731" cy="6575312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042ADAC1-E730-4AAF-A10C-77042B6800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559" b="5450"/>
            <a:stretch/>
          </p:blipFill>
          <p:spPr>
            <a:xfrm>
              <a:off x="4223476" y="7547519"/>
              <a:ext cx="2742254" cy="1604633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14A153C0-27F9-44C8-84CD-4BAAA38284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2781"/>
            <a:stretch/>
          </p:blipFill>
          <p:spPr>
            <a:xfrm>
              <a:off x="4206805" y="5462343"/>
              <a:ext cx="2758925" cy="1965649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xmlns="" id="{0233A73F-2C77-446B-B4C8-B6F19BBE9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99758" y="2576841"/>
              <a:ext cx="2765972" cy="2765974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/>
            </p:cNvPicPr>
            <p:nvPr/>
          </p:nvPicPr>
          <p:blipFill rotWithShape="1">
            <a:blip r:embed="rId6"/>
            <a:srcRect r="1901" b="4653"/>
            <a:stretch/>
          </p:blipFill>
          <p:spPr>
            <a:xfrm>
              <a:off x="-1" y="2576841"/>
              <a:ext cx="4081438" cy="2765974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 rotWithShape="1">
            <a:blip r:embed="rId7"/>
            <a:srcRect l="2856"/>
            <a:stretch/>
          </p:blipFill>
          <p:spPr>
            <a:xfrm>
              <a:off x="-1" y="5447830"/>
              <a:ext cx="4081438" cy="3704323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F78F6BCB-3DB3-4DE3-B6BF-CB35B1C9278C}"/>
              </a:ext>
            </a:extLst>
          </p:cNvPr>
          <p:cNvGrpSpPr/>
          <p:nvPr/>
        </p:nvGrpSpPr>
        <p:grpSpPr>
          <a:xfrm>
            <a:off x="7545117" y="5475260"/>
            <a:ext cx="10019985" cy="2634761"/>
            <a:chOff x="861639" y="6185389"/>
            <a:chExt cx="12335008" cy="2224087"/>
          </a:xfrm>
        </p:grpSpPr>
        <p:sp>
          <p:nvSpPr>
            <p:cNvPr id="18" name="Content Placeholder 22">
              <a:extLst>
                <a:ext uri="{FF2B5EF4-FFF2-40B4-BE49-F238E27FC236}">
                  <a16:creationId xmlns:a16="http://schemas.microsoft.com/office/drawing/2014/main" xmlns="" id="{56BB52B5-1460-4B0E-8EC6-848F1641DFA1}"/>
                </a:ext>
              </a:extLst>
            </p:cNvPr>
            <p:cNvSpPr txBox="1">
              <a:spLocks/>
            </p:cNvSpPr>
            <p:nvPr/>
          </p:nvSpPr>
          <p:spPr>
            <a:xfrm>
              <a:off x="861639" y="6265793"/>
              <a:ext cx="3941606" cy="2093512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lIns="0" tIns="45720" rIns="274320" bIns="45720" rtlCol="0" anchor="t">
              <a:noAutofit/>
            </a:bodyPr>
            <a:lstStyle>
              <a:lvl1pPr marL="342900" indent="-342900" algn="l" defTabSz="1371600" rtl="0" eaLnBrk="1" latinLnBrk="0" hangingPunct="1">
                <a:lnSpc>
                  <a:spcPct val="90000"/>
                </a:lnSpc>
                <a:spcBef>
                  <a:spcPts val="1800"/>
                </a:spcBef>
                <a:buClr>
                  <a:schemeClr val="tx1"/>
                </a:buClr>
                <a:buFont typeface="Arial" panose="020B0604020202020204" pitchFamily="34" charset="0"/>
                <a:buChar char="‒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28700" indent="-342900" algn="l" defTabSz="13716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14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00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CA" sz="5400" b="1" dirty="0">
                  <a:solidFill>
                    <a:schemeClr val="accent2"/>
                  </a:solidFill>
                  <a:latin typeface="+mj-lt"/>
                </a:rPr>
                <a:t>+56 000</a:t>
              </a:r>
              <a:r>
                <a:rPr lang="en-CA" sz="2800" b="1" dirty="0">
                  <a:solidFill>
                    <a:schemeClr val="accent2"/>
                  </a:solidFill>
                  <a:latin typeface="+mj-lt"/>
                </a:rPr>
                <a:t/>
              </a:r>
              <a:br>
                <a:rPr lang="en-CA" sz="2800" b="1" dirty="0">
                  <a:solidFill>
                    <a:schemeClr val="accent2"/>
                  </a:solidFill>
                  <a:latin typeface="+mj-lt"/>
                </a:rPr>
              </a:br>
              <a:r>
                <a:rPr lang="en-CA" sz="2800" dirty="0">
                  <a:solidFill>
                    <a:schemeClr val="tx2"/>
                  </a:solidFill>
                </a:rPr>
                <a:t>emplois dans l’industrie </a:t>
              </a:r>
            </a:p>
          </p:txBody>
        </p:sp>
        <p:sp>
          <p:nvSpPr>
            <p:cNvPr id="19" name="Content Placeholder 22">
              <a:extLst>
                <a:ext uri="{FF2B5EF4-FFF2-40B4-BE49-F238E27FC236}">
                  <a16:creationId xmlns:a16="http://schemas.microsoft.com/office/drawing/2014/main" xmlns="" id="{FEE4E751-A953-495A-A669-EC287F4239F5}"/>
                </a:ext>
              </a:extLst>
            </p:cNvPr>
            <p:cNvSpPr txBox="1">
              <a:spLocks/>
            </p:cNvSpPr>
            <p:nvPr/>
          </p:nvSpPr>
          <p:spPr>
            <a:xfrm>
              <a:off x="4894780" y="6209004"/>
              <a:ext cx="4571438" cy="2093512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lIns="274320" tIns="45720" rIns="274320" bIns="45720" rtlCol="0" anchor="t">
              <a:noAutofit/>
            </a:bodyPr>
            <a:lstStyle>
              <a:lvl1pPr marL="342900" indent="-342900" algn="l" defTabSz="1371600" rtl="0" eaLnBrk="1" latinLnBrk="0" hangingPunct="1">
                <a:lnSpc>
                  <a:spcPct val="90000"/>
                </a:lnSpc>
                <a:spcBef>
                  <a:spcPts val="1800"/>
                </a:spcBef>
                <a:buClr>
                  <a:schemeClr val="tx1"/>
                </a:buClr>
                <a:buFont typeface="Arial" panose="020B0604020202020204" pitchFamily="34" charset="0"/>
                <a:buChar char="‒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28700" indent="-342900" algn="l" defTabSz="13716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14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00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5400" b="1" dirty="0">
                  <a:solidFill>
                    <a:schemeClr val="accent2"/>
                  </a:solidFill>
                  <a:latin typeface="+mj-lt"/>
                </a:rPr>
                <a:t>650</a:t>
              </a:r>
              <a:r>
                <a:rPr lang="en-US" sz="3600" b="1" dirty="0">
                  <a:solidFill>
                    <a:schemeClr val="accent2"/>
                  </a:solidFill>
                  <a:latin typeface="+mj-lt"/>
                </a:rPr>
                <a:t/>
              </a:r>
              <a:br>
                <a:rPr lang="en-US" sz="3600" b="1" dirty="0">
                  <a:solidFill>
                    <a:schemeClr val="accent2"/>
                  </a:solidFill>
                  <a:latin typeface="+mj-lt"/>
                </a:rPr>
              </a:br>
              <a:r>
                <a:rPr lang="fr-CA" sz="2800" dirty="0">
                  <a:solidFill>
                    <a:schemeClr val="tx2"/>
                  </a:solidFill>
                </a:rPr>
                <a:t>entreprises + acteurs clés en Biotech, Pharmaceutique, CMO, CRO et Medtech</a:t>
              </a:r>
              <a:endParaRPr lang="en-US" sz="2400" dirty="0">
                <a:solidFill>
                  <a:schemeClr val="tx2"/>
                </a:solidFill>
              </a:endParaRPr>
            </a:p>
          </p:txBody>
        </p:sp>
        <p:sp>
          <p:nvSpPr>
            <p:cNvPr id="20" name="Content Placeholder 22">
              <a:extLst>
                <a:ext uri="{FF2B5EF4-FFF2-40B4-BE49-F238E27FC236}">
                  <a16:creationId xmlns:a16="http://schemas.microsoft.com/office/drawing/2014/main" xmlns="" id="{D4F22F6A-006F-47D3-AA3C-90593E4C593C}"/>
                </a:ext>
              </a:extLst>
            </p:cNvPr>
            <p:cNvSpPr txBox="1">
              <a:spLocks/>
            </p:cNvSpPr>
            <p:nvPr/>
          </p:nvSpPr>
          <p:spPr>
            <a:xfrm>
              <a:off x="9254573" y="6265793"/>
              <a:ext cx="3942074" cy="2093512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lIns="274320" tIns="45720" rIns="274320" bIns="45720" rtlCol="0" anchor="t">
              <a:noAutofit/>
            </a:bodyPr>
            <a:lstStyle>
              <a:lvl1pPr marL="342900" indent="-342900" algn="l" defTabSz="1371600" rtl="0" eaLnBrk="1" latinLnBrk="0" hangingPunct="1">
                <a:lnSpc>
                  <a:spcPct val="90000"/>
                </a:lnSpc>
                <a:spcBef>
                  <a:spcPts val="1800"/>
                </a:spcBef>
                <a:buClr>
                  <a:schemeClr val="tx1"/>
                </a:buClr>
                <a:buFont typeface="Arial" panose="020B0604020202020204" pitchFamily="34" charset="0"/>
                <a:buChar char="‒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28700" indent="-342900" algn="l" defTabSz="13716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14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00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5400" b="1" dirty="0">
                  <a:solidFill>
                    <a:schemeClr val="accent2"/>
                  </a:solidFill>
                  <a:latin typeface="+mj-lt"/>
                </a:rPr>
                <a:t> 5,6 G$</a:t>
              </a:r>
              <a:r>
                <a:rPr lang="en-US" sz="2400" dirty="0"/>
                <a:t/>
              </a:r>
              <a:br>
                <a:rPr lang="en-US" sz="2400" dirty="0"/>
              </a:br>
              <a:r>
                <a:rPr lang="en-US" sz="2400" dirty="0"/>
                <a:t>de </a:t>
              </a:r>
              <a:r>
                <a:rPr lang="en-CA" sz="2800" dirty="0">
                  <a:solidFill>
                    <a:schemeClr val="tx2"/>
                  </a:solidFill>
                </a:rPr>
                <a:t>contribution </a:t>
              </a:r>
              <a:r>
                <a:rPr lang="en-CA" sz="2800" dirty="0" err="1">
                  <a:solidFill>
                    <a:schemeClr val="tx2"/>
                  </a:solidFill>
                </a:rPr>
                <a:t>estimée</a:t>
              </a:r>
              <a:r>
                <a:rPr lang="en-CA" sz="2800" dirty="0">
                  <a:solidFill>
                    <a:schemeClr val="tx2"/>
                  </a:solidFill>
                </a:rPr>
                <a:t> </a:t>
              </a:r>
              <a:r>
                <a:rPr lang="fr-CA" sz="2800" dirty="0">
                  <a:solidFill>
                    <a:schemeClr val="tx2"/>
                  </a:solidFill>
                </a:rPr>
                <a:t>au PIB québécois (2014)</a:t>
              </a:r>
              <a:r>
                <a:rPr lang="en-CA" sz="2800" dirty="0">
                  <a:solidFill>
                    <a:schemeClr val="tx2"/>
                  </a:solidFill>
                </a:rPr>
                <a:t>  </a:t>
              </a:r>
              <a:endParaRPr lang="en-US" sz="2400" dirty="0">
                <a:solidFill>
                  <a:schemeClr val="tx2"/>
                </a:solidFill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327D9624-3A48-45D9-9340-394897ED5EA7}"/>
                </a:ext>
              </a:extLst>
            </p:cNvPr>
            <p:cNvCxnSpPr/>
            <p:nvPr/>
          </p:nvCxnSpPr>
          <p:spPr>
            <a:xfrm>
              <a:off x="4504273" y="6265793"/>
              <a:ext cx="0" cy="2143683"/>
            </a:xfrm>
            <a:prstGeom prst="line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BE1F2D39-6EE2-4712-AC89-3C9EA47CC388}"/>
                </a:ext>
              </a:extLst>
            </p:cNvPr>
            <p:cNvCxnSpPr/>
            <p:nvPr/>
          </p:nvCxnSpPr>
          <p:spPr>
            <a:xfrm>
              <a:off x="9127375" y="6185389"/>
              <a:ext cx="0" cy="2143683"/>
            </a:xfrm>
            <a:prstGeom prst="line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21E6BC64-5C8E-49CE-B637-09E3A2DF7F78}"/>
              </a:ext>
            </a:extLst>
          </p:cNvPr>
          <p:cNvGrpSpPr/>
          <p:nvPr/>
        </p:nvGrpSpPr>
        <p:grpSpPr>
          <a:xfrm>
            <a:off x="8601948" y="2156307"/>
            <a:ext cx="8055961" cy="2995136"/>
            <a:chOff x="2295169" y="2163938"/>
            <a:chExt cx="8055961" cy="347386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A9A2E4F5-3858-4602-B6DE-B4D478A37DBA}"/>
                </a:ext>
              </a:extLst>
            </p:cNvPr>
            <p:cNvGrpSpPr/>
            <p:nvPr/>
          </p:nvGrpSpPr>
          <p:grpSpPr>
            <a:xfrm rot="11700000">
              <a:off x="2603648" y="2163938"/>
              <a:ext cx="7747482" cy="3473865"/>
              <a:chOff x="261644" y="2410041"/>
              <a:chExt cx="2040497" cy="991496"/>
            </a:xfrm>
            <a:solidFill>
              <a:schemeClr val="tx2">
                <a:alpha val="4000"/>
              </a:schemeClr>
            </a:solidFill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xmlns="" id="{5504D93C-361E-48B3-95B6-29EC64FDEA03}"/>
                  </a:ext>
                </a:extLst>
              </p:cNvPr>
              <p:cNvSpPr/>
              <p:nvPr/>
            </p:nvSpPr>
            <p:spPr>
              <a:xfrm rot="9666302">
                <a:off x="602949" y="2458722"/>
                <a:ext cx="1611498" cy="936290"/>
              </a:xfrm>
              <a:custGeom>
                <a:avLst/>
                <a:gdLst>
                  <a:gd name="connsiteX0" fmla="*/ 16042 w 2871536"/>
                  <a:gd name="connsiteY0" fmla="*/ 0 h 1668379"/>
                  <a:gd name="connsiteX1" fmla="*/ 1219200 w 2871536"/>
                  <a:gd name="connsiteY1" fmla="*/ 1668379 h 1668379"/>
                  <a:gd name="connsiteX2" fmla="*/ 2871536 w 2871536"/>
                  <a:gd name="connsiteY2" fmla="*/ 80211 h 1668379"/>
                  <a:gd name="connsiteX3" fmla="*/ 0 w 2871536"/>
                  <a:gd name="connsiteY3" fmla="*/ 48127 h 1668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1536" h="1668379">
                    <a:moveTo>
                      <a:pt x="16042" y="0"/>
                    </a:moveTo>
                    <a:lnTo>
                      <a:pt x="1219200" y="1668379"/>
                    </a:lnTo>
                    <a:lnTo>
                      <a:pt x="2871536" y="80211"/>
                    </a:lnTo>
                    <a:lnTo>
                      <a:pt x="0" y="48127"/>
                    </a:lnTo>
                  </a:path>
                </a:pathLst>
              </a:custGeom>
              <a:grpFill/>
              <a:ln w="6350">
                <a:solidFill>
                  <a:schemeClr val="tx2">
                    <a:lumMod val="20000"/>
                    <a:lumOff val="80000"/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 dirty="0"/>
              </a:p>
            </p:txBody>
          </p:sp>
          <p:sp>
            <p:nvSpPr>
              <p:cNvPr id="29" name="Rectangle 4">
                <a:extLst>
                  <a:ext uri="{FF2B5EF4-FFF2-40B4-BE49-F238E27FC236}">
                    <a16:creationId xmlns:a16="http://schemas.microsoft.com/office/drawing/2014/main" xmlns="" id="{482F0DAB-61C4-4BEC-AC05-D548DDA5D283}"/>
                  </a:ext>
                </a:extLst>
              </p:cNvPr>
              <p:cNvSpPr/>
              <p:nvPr/>
            </p:nvSpPr>
            <p:spPr>
              <a:xfrm rot="10660087">
                <a:off x="261644" y="2410041"/>
                <a:ext cx="2040497" cy="991496"/>
              </a:xfrm>
              <a:custGeom>
                <a:avLst/>
                <a:gdLst>
                  <a:gd name="connsiteX0" fmla="*/ 0 w 2571720"/>
                  <a:gd name="connsiteY0" fmla="*/ 0 h 1567388"/>
                  <a:gd name="connsiteX1" fmla="*/ 2571720 w 2571720"/>
                  <a:gd name="connsiteY1" fmla="*/ 0 h 1567388"/>
                  <a:gd name="connsiteX2" fmla="*/ 2571720 w 2571720"/>
                  <a:gd name="connsiteY2" fmla="*/ 1567388 h 1567388"/>
                  <a:gd name="connsiteX3" fmla="*/ 0 w 2571720"/>
                  <a:gd name="connsiteY3" fmla="*/ 1567388 h 1567388"/>
                  <a:gd name="connsiteX4" fmla="*/ 0 w 2571720"/>
                  <a:gd name="connsiteY4" fmla="*/ 0 h 1567388"/>
                  <a:gd name="connsiteX0" fmla="*/ 0 w 2571720"/>
                  <a:gd name="connsiteY0" fmla="*/ 0 h 1567388"/>
                  <a:gd name="connsiteX1" fmla="*/ 2571720 w 2571720"/>
                  <a:gd name="connsiteY1" fmla="*/ 0 h 1567388"/>
                  <a:gd name="connsiteX2" fmla="*/ 2228820 w 2571720"/>
                  <a:gd name="connsiteY2" fmla="*/ 1381651 h 1567388"/>
                  <a:gd name="connsiteX3" fmla="*/ 0 w 2571720"/>
                  <a:gd name="connsiteY3" fmla="*/ 1567388 h 1567388"/>
                  <a:gd name="connsiteX4" fmla="*/ 0 w 2571720"/>
                  <a:gd name="connsiteY4" fmla="*/ 0 h 1567388"/>
                  <a:gd name="connsiteX0" fmla="*/ 271462 w 2571720"/>
                  <a:gd name="connsiteY0" fmla="*/ 128588 h 1567388"/>
                  <a:gd name="connsiteX1" fmla="*/ 2571720 w 2571720"/>
                  <a:gd name="connsiteY1" fmla="*/ 0 h 1567388"/>
                  <a:gd name="connsiteX2" fmla="*/ 2228820 w 2571720"/>
                  <a:gd name="connsiteY2" fmla="*/ 1381651 h 1567388"/>
                  <a:gd name="connsiteX3" fmla="*/ 0 w 2571720"/>
                  <a:gd name="connsiteY3" fmla="*/ 1567388 h 1567388"/>
                  <a:gd name="connsiteX4" fmla="*/ 271462 w 2571720"/>
                  <a:gd name="connsiteY4" fmla="*/ 128588 h 1567388"/>
                  <a:gd name="connsiteX0" fmla="*/ 1966415 w 2571720"/>
                  <a:gd name="connsiteY0" fmla="*/ 50531 h 1567388"/>
                  <a:gd name="connsiteX1" fmla="*/ 2571720 w 2571720"/>
                  <a:gd name="connsiteY1" fmla="*/ 0 h 1567388"/>
                  <a:gd name="connsiteX2" fmla="*/ 2228820 w 2571720"/>
                  <a:gd name="connsiteY2" fmla="*/ 1381651 h 1567388"/>
                  <a:gd name="connsiteX3" fmla="*/ 0 w 2571720"/>
                  <a:gd name="connsiteY3" fmla="*/ 1567388 h 1567388"/>
                  <a:gd name="connsiteX4" fmla="*/ 1966415 w 2571720"/>
                  <a:gd name="connsiteY4" fmla="*/ 50531 h 1567388"/>
                  <a:gd name="connsiteX0" fmla="*/ 416426 w 1021731"/>
                  <a:gd name="connsiteY0" fmla="*/ 50531 h 1381651"/>
                  <a:gd name="connsiteX1" fmla="*/ 1021731 w 1021731"/>
                  <a:gd name="connsiteY1" fmla="*/ 0 h 1381651"/>
                  <a:gd name="connsiteX2" fmla="*/ 678831 w 1021731"/>
                  <a:gd name="connsiteY2" fmla="*/ 1381651 h 1381651"/>
                  <a:gd name="connsiteX3" fmla="*/ 0 w 1021731"/>
                  <a:gd name="connsiteY3" fmla="*/ 641854 h 1381651"/>
                  <a:gd name="connsiteX4" fmla="*/ 416426 w 1021731"/>
                  <a:gd name="connsiteY4" fmla="*/ 50531 h 1381651"/>
                  <a:gd name="connsiteX0" fmla="*/ 829013 w 1021731"/>
                  <a:gd name="connsiteY0" fmla="*/ 0 h 1565291"/>
                  <a:gd name="connsiteX1" fmla="*/ 1021731 w 1021731"/>
                  <a:gd name="connsiteY1" fmla="*/ 183640 h 1565291"/>
                  <a:gd name="connsiteX2" fmla="*/ 678831 w 1021731"/>
                  <a:gd name="connsiteY2" fmla="*/ 1565291 h 1565291"/>
                  <a:gd name="connsiteX3" fmla="*/ 0 w 1021731"/>
                  <a:gd name="connsiteY3" fmla="*/ 825494 h 1565291"/>
                  <a:gd name="connsiteX4" fmla="*/ 829013 w 1021731"/>
                  <a:gd name="connsiteY4" fmla="*/ 0 h 1565291"/>
                  <a:gd name="connsiteX0" fmla="*/ 773258 w 1021731"/>
                  <a:gd name="connsiteY0" fmla="*/ 5927 h 1381651"/>
                  <a:gd name="connsiteX1" fmla="*/ 1021731 w 1021731"/>
                  <a:gd name="connsiteY1" fmla="*/ 0 h 1381651"/>
                  <a:gd name="connsiteX2" fmla="*/ 678831 w 1021731"/>
                  <a:gd name="connsiteY2" fmla="*/ 1381651 h 1381651"/>
                  <a:gd name="connsiteX3" fmla="*/ 0 w 1021731"/>
                  <a:gd name="connsiteY3" fmla="*/ 641854 h 1381651"/>
                  <a:gd name="connsiteX4" fmla="*/ 773258 w 1021731"/>
                  <a:gd name="connsiteY4" fmla="*/ 5927 h 1381651"/>
                  <a:gd name="connsiteX0" fmla="*/ 773258 w 943674"/>
                  <a:gd name="connsiteY0" fmla="*/ 5927 h 1381651"/>
                  <a:gd name="connsiteX1" fmla="*/ 943674 w 943674"/>
                  <a:gd name="connsiteY1" fmla="*/ 0 h 1381651"/>
                  <a:gd name="connsiteX2" fmla="*/ 678831 w 943674"/>
                  <a:gd name="connsiteY2" fmla="*/ 1381651 h 1381651"/>
                  <a:gd name="connsiteX3" fmla="*/ 0 w 943674"/>
                  <a:gd name="connsiteY3" fmla="*/ 641854 h 1381651"/>
                  <a:gd name="connsiteX4" fmla="*/ 773258 w 943674"/>
                  <a:gd name="connsiteY4" fmla="*/ 5927 h 1381651"/>
                  <a:gd name="connsiteX0" fmla="*/ 773258 w 943674"/>
                  <a:gd name="connsiteY0" fmla="*/ 5927 h 1381651"/>
                  <a:gd name="connsiteX1" fmla="*/ 943674 w 943674"/>
                  <a:gd name="connsiteY1" fmla="*/ 0 h 1381651"/>
                  <a:gd name="connsiteX2" fmla="*/ 678831 w 943674"/>
                  <a:gd name="connsiteY2" fmla="*/ 1381651 h 1381651"/>
                  <a:gd name="connsiteX3" fmla="*/ 0 w 943674"/>
                  <a:gd name="connsiteY3" fmla="*/ 626986 h 1381651"/>
                  <a:gd name="connsiteX4" fmla="*/ 773258 w 943674"/>
                  <a:gd name="connsiteY4" fmla="*/ 5927 h 1381651"/>
                  <a:gd name="connsiteX0" fmla="*/ 773258 w 943674"/>
                  <a:gd name="connsiteY0" fmla="*/ 5927 h 1394661"/>
                  <a:gd name="connsiteX1" fmla="*/ 943674 w 943674"/>
                  <a:gd name="connsiteY1" fmla="*/ 0 h 1394661"/>
                  <a:gd name="connsiteX2" fmla="*/ 676972 w 943674"/>
                  <a:gd name="connsiteY2" fmla="*/ 1394661 h 1394661"/>
                  <a:gd name="connsiteX3" fmla="*/ 0 w 943674"/>
                  <a:gd name="connsiteY3" fmla="*/ 626986 h 1394661"/>
                  <a:gd name="connsiteX4" fmla="*/ 773258 w 943674"/>
                  <a:gd name="connsiteY4" fmla="*/ 5927 h 1394661"/>
                  <a:gd name="connsiteX0" fmla="*/ 778833 w 949249"/>
                  <a:gd name="connsiteY0" fmla="*/ 5927 h 1394661"/>
                  <a:gd name="connsiteX1" fmla="*/ 949249 w 949249"/>
                  <a:gd name="connsiteY1" fmla="*/ 0 h 1394661"/>
                  <a:gd name="connsiteX2" fmla="*/ 682547 w 949249"/>
                  <a:gd name="connsiteY2" fmla="*/ 1394661 h 1394661"/>
                  <a:gd name="connsiteX3" fmla="*/ 0 w 949249"/>
                  <a:gd name="connsiteY3" fmla="*/ 623269 h 1394661"/>
                  <a:gd name="connsiteX4" fmla="*/ 778833 w 949249"/>
                  <a:gd name="connsiteY4" fmla="*/ 5927 h 1394661"/>
                  <a:gd name="connsiteX0" fmla="*/ 410850 w 949249"/>
                  <a:gd name="connsiteY0" fmla="*/ 0 h 1600604"/>
                  <a:gd name="connsiteX1" fmla="*/ 949249 w 949249"/>
                  <a:gd name="connsiteY1" fmla="*/ 205943 h 1600604"/>
                  <a:gd name="connsiteX2" fmla="*/ 682547 w 949249"/>
                  <a:gd name="connsiteY2" fmla="*/ 1600604 h 1600604"/>
                  <a:gd name="connsiteX3" fmla="*/ 0 w 949249"/>
                  <a:gd name="connsiteY3" fmla="*/ 829212 h 1600604"/>
                  <a:gd name="connsiteX4" fmla="*/ 410850 w 949249"/>
                  <a:gd name="connsiteY4" fmla="*/ 0 h 1600604"/>
                  <a:gd name="connsiteX0" fmla="*/ 410850 w 692776"/>
                  <a:gd name="connsiteY0" fmla="*/ 0 h 1600604"/>
                  <a:gd name="connsiteX1" fmla="*/ 692776 w 692776"/>
                  <a:gd name="connsiteY1" fmla="*/ 328605 h 1600604"/>
                  <a:gd name="connsiteX2" fmla="*/ 682547 w 692776"/>
                  <a:gd name="connsiteY2" fmla="*/ 1600604 h 1600604"/>
                  <a:gd name="connsiteX3" fmla="*/ 0 w 692776"/>
                  <a:gd name="connsiteY3" fmla="*/ 829212 h 1600604"/>
                  <a:gd name="connsiteX4" fmla="*/ 410850 w 692776"/>
                  <a:gd name="connsiteY4" fmla="*/ 0 h 1600604"/>
                  <a:gd name="connsiteX0" fmla="*/ 533511 w 692776"/>
                  <a:gd name="connsiteY0" fmla="*/ 0 h 1522547"/>
                  <a:gd name="connsiteX1" fmla="*/ 692776 w 692776"/>
                  <a:gd name="connsiteY1" fmla="*/ 250548 h 1522547"/>
                  <a:gd name="connsiteX2" fmla="*/ 682547 w 692776"/>
                  <a:gd name="connsiteY2" fmla="*/ 1522547 h 1522547"/>
                  <a:gd name="connsiteX3" fmla="*/ 0 w 692776"/>
                  <a:gd name="connsiteY3" fmla="*/ 751155 h 1522547"/>
                  <a:gd name="connsiteX4" fmla="*/ 533511 w 692776"/>
                  <a:gd name="connsiteY4" fmla="*/ 0 h 1522547"/>
                  <a:gd name="connsiteX0" fmla="*/ 533511 w 3685903"/>
                  <a:gd name="connsiteY0" fmla="*/ 0 h 1522547"/>
                  <a:gd name="connsiteX1" fmla="*/ 3685903 w 3685903"/>
                  <a:gd name="connsiteY1" fmla="*/ 665965 h 1522547"/>
                  <a:gd name="connsiteX2" fmla="*/ 682547 w 3685903"/>
                  <a:gd name="connsiteY2" fmla="*/ 1522547 h 1522547"/>
                  <a:gd name="connsiteX3" fmla="*/ 0 w 3685903"/>
                  <a:gd name="connsiteY3" fmla="*/ 751155 h 1522547"/>
                  <a:gd name="connsiteX4" fmla="*/ 533511 w 3685903"/>
                  <a:gd name="connsiteY4" fmla="*/ 0 h 1522547"/>
                  <a:gd name="connsiteX0" fmla="*/ 533511 w 3685903"/>
                  <a:gd name="connsiteY0" fmla="*/ 0 h 1522547"/>
                  <a:gd name="connsiteX1" fmla="*/ 3685903 w 3685903"/>
                  <a:gd name="connsiteY1" fmla="*/ 665965 h 1522547"/>
                  <a:gd name="connsiteX2" fmla="*/ 682547 w 3685903"/>
                  <a:gd name="connsiteY2" fmla="*/ 1522547 h 1522547"/>
                  <a:gd name="connsiteX3" fmla="*/ 0 w 3685903"/>
                  <a:gd name="connsiteY3" fmla="*/ 751155 h 1522547"/>
                  <a:gd name="connsiteX4" fmla="*/ 533511 w 3685903"/>
                  <a:gd name="connsiteY4" fmla="*/ 0 h 1522547"/>
                  <a:gd name="connsiteX0" fmla="*/ 533511 w 3685903"/>
                  <a:gd name="connsiteY0" fmla="*/ 0 h 1522547"/>
                  <a:gd name="connsiteX1" fmla="*/ 3685903 w 3685903"/>
                  <a:gd name="connsiteY1" fmla="*/ 665965 h 1522547"/>
                  <a:gd name="connsiteX2" fmla="*/ 682547 w 3685903"/>
                  <a:gd name="connsiteY2" fmla="*/ 1522547 h 1522547"/>
                  <a:gd name="connsiteX3" fmla="*/ 0 w 3685903"/>
                  <a:gd name="connsiteY3" fmla="*/ 751155 h 1522547"/>
                  <a:gd name="connsiteX4" fmla="*/ 533511 w 3685903"/>
                  <a:gd name="connsiteY4" fmla="*/ 0 h 1522547"/>
                  <a:gd name="connsiteX0" fmla="*/ 1311085 w 3685903"/>
                  <a:gd name="connsiteY0" fmla="*/ 0 h 1352120"/>
                  <a:gd name="connsiteX1" fmla="*/ 3685903 w 3685903"/>
                  <a:gd name="connsiteY1" fmla="*/ 495538 h 1352120"/>
                  <a:gd name="connsiteX2" fmla="*/ 682547 w 3685903"/>
                  <a:gd name="connsiteY2" fmla="*/ 1352120 h 1352120"/>
                  <a:gd name="connsiteX3" fmla="*/ 0 w 3685903"/>
                  <a:gd name="connsiteY3" fmla="*/ 580728 h 1352120"/>
                  <a:gd name="connsiteX4" fmla="*/ 1311085 w 3685903"/>
                  <a:gd name="connsiteY4" fmla="*/ 0 h 1352120"/>
                  <a:gd name="connsiteX0" fmla="*/ 1311085 w 3685903"/>
                  <a:gd name="connsiteY0" fmla="*/ 0 h 1352120"/>
                  <a:gd name="connsiteX1" fmla="*/ 3685903 w 3685903"/>
                  <a:gd name="connsiteY1" fmla="*/ 495538 h 1352120"/>
                  <a:gd name="connsiteX2" fmla="*/ 2770370 w 3685903"/>
                  <a:gd name="connsiteY2" fmla="*/ 752456 h 1352120"/>
                  <a:gd name="connsiteX3" fmla="*/ 682547 w 3685903"/>
                  <a:gd name="connsiteY3" fmla="*/ 1352120 h 1352120"/>
                  <a:gd name="connsiteX4" fmla="*/ 0 w 3685903"/>
                  <a:gd name="connsiteY4" fmla="*/ 580728 h 1352120"/>
                  <a:gd name="connsiteX5" fmla="*/ 1311085 w 3685903"/>
                  <a:gd name="connsiteY5" fmla="*/ 0 h 1352120"/>
                  <a:gd name="connsiteX0" fmla="*/ 1311085 w 3685903"/>
                  <a:gd name="connsiteY0" fmla="*/ 0 h 1352120"/>
                  <a:gd name="connsiteX1" fmla="*/ 3685903 w 3685903"/>
                  <a:gd name="connsiteY1" fmla="*/ 495538 h 1352120"/>
                  <a:gd name="connsiteX2" fmla="*/ 2915378 w 3685903"/>
                  <a:gd name="connsiteY2" fmla="*/ 1001672 h 1352120"/>
                  <a:gd name="connsiteX3" fmla="*/ 682547 w 3685903"/>
                  <a:gd name="connsiteY3" fmla="*/ 1352120 h 1352120"/>
                  <a:gd name="connsiteX4" fmla="*/ 0 w 3685903"/>
                  <a:gd name="connsiteY4" fmla="*/ 580728 h 1352120"/>
                  <a:gd name="connsiteX5" fmla="*/ 1311085 w 3685903"/>
                  <a:gd name="connsiteY5" fmla="*/ 0 h 1352120"/>
                  <a:gd name="connsiteX0" fmla="*/ 2391534 w 3685903"/>
                  <a:gd name="connsiteY0" fmla="*/ 0 h 1370901"/>
                  <a:gd name="connsiteX1" fmla="*/ 3685903 w 3685903"/>
                  <a:gd name="connsiteY1" fmla="*/ 514319 h 1370901"/>
                  <a:gd name="connsiteX2" fmla="*/ 2915378 w 3685903"/>
                  <a:gd name="connsiteY2" fmla="*/ 1020453 h 1370901"/>
                  <a:gd name="connsiteX3" fmla="*/ 682547 w 3685903"/>
                  <a:gd name="connsiteY3" fmla="*/ 1370901 h 1370901"/>
                  <a:gd name="connsiteX4" fmla="*/ 0 w 3685903"/>
                  <a:gd name="connsiteY4" fmla="*/ 599509 h 1370901"/>
                  <a:gd name="connsiteX5" fmla="*/ 2391534 w 3685903"/>
                  <a:gd name="connsiteY5" fmla="*/ 0 h 1370901"/>
                  <a:gd name="connsiteX0" fmla="*/ 2391534 w 3685903"/>
                  <a:gd name="connsiteY0" fmla="*/ 0 h 1380291"/>
                  <a:gd name="connsiteX1" fmla="*/ 3685903 w 3685903"/>
                  <a:gd name="connsiteY1" fmla="*/ 514319 h 1380291"/>
                  <a:gd name="connsiteX2" fmla="*/ 2915378 w 3685903"/>
                  <a:gd name="connsiteY2" fmla="*/ 1020453 h 1380291"/>
                  <a:gd name="connsiteX3" fmla="*/ 627841 w 3685903"/>
                  <a:gd name="connsiteY3" fmla="*/ 1380291 h 1380291"/>
                  <a:gd name="connsiteX4" fmla="*/ 0 w 3685903"/>
                  <a:gd name="connsiteY4" fmla="*/ 599509 h 1380291"/>
                  <a:gd name="connsiteX5" fmla="*/ 2391534 w 3685903"/>
                  <a:gd name="connsiteY5" fmla="*/ 0 h 1380291"/>
                  <a:gd name="connsiteX0" fmla="*/ 2391534 w 3685903"/>
                  <a:gd name="connsiteY0" fmla="*/ 0 h 1380291"/>
                  <a:gd name="connsiteX1" fmla="*/ 3685903 w 3685903"/>
                  <a:gd name="connsiteY1" fmla="*/ 514319 h 1380291"/>
                  <a:gd name="connsiteX2" fmla="*/ 3430138 w 3685903"/>
                  <a:gd name="connsiteY2" fmla="*/ 1081625 h 1380291"/>
                  <a:gd name="connsiteX3" fmla="*/ 627841 w 3685903"/>
                  <a:gd name="connsiteY3" fmla="*/ 1380291 h 1380291"/>
                  <a:gd name="connsiteX4" fmla="*/ 0 w 3685903"/>
                  <a:gd name="connsiteY4" fmla="*/ 599509 h 1380291"/>
                  <a:gd name="connsiteX5" fmla="*/ 2391534 w 3685903"/>
                  <a:gd name="connsiteY5" fmla="*/ 0 h 1380291"/>
                  <a:gd name="connsiteX0" fmla="*/ 2391534 w 3727115"/>
                  <a:gd name="connsiteY0" fmla="*/ 0 h 1380291"/>
                  <a:gd name="connsiteX1" fmla="*/ 3685903 w 3727115"/>
                  <a:gd name="connsiteY1" fmla="*/ 514319 h 1380291"/>
                  <a:gd name="connsiteX2" fmla="*/ 3727115 w 3727115"/>
                  <a:gd name="connsiteY2" fmla="*/ 979673 h 1380291"/>
                  <a:gd name="connsiteX3" fmla="*/ 627841 w 3727115"/>
                  <a:gd name="connsiteY3" fmla="*/ 1380291 h 1380291"/>
                  <a:gd name="connsiteX4" fmla="*/ 0 w 3727115"/>
                  <a:gd name="connsiteY4" fmla="*/ 599509 h 1380291"/>
                  <a:gd name="connsiteX5" fmla="*/ 2391534 w 3727115"/>
                  <a:gd name="connsiteY5" fmla="*/ 0 h 1380291"/>
                  <a:gd name="connsiteX0" fmla="*/ 2391534 w 3685903"/>
                  <a:gd name="connsiteY0" fmla="*/ 0 h 1380291"/>
                  <a:gd name="connsiteX1" fmla="*/ 3685903 w 3685903"/>
                  <a:gd name="connsiteY1" fmla="*/ 514319 h 1380291"/>
                  <a:gd name="connsiteX2" fmla="*/ 2729672 w 3685903"/>
                  <a:gd name="connsiteY2" fmla="*/ 1032008 h 1380291"/>
                  <a:gd name="connsiteX3" fmla="*/ 627841 w 3685903"/>
                  <a:gd name="connsiteY3" fmla="*/ 1380291 h 1380291"/>
                  <a:gd name="connsiteX4" fmla="*/ 0 w 3685903"/>
                  <a:gd name="connsiteY4" fmla="*/ 599509 h 1380291"/>
                  <a:gd name="connsiteX5" fmla="*/ 2391534 w 3685903"/>
                  <a:gd name="connsiteY5" fmla="*/ 0 h 1380291"/>
                  <a:gd name="connsiteX0" fmla="*/ 2391534 w 4008255"/>
                  <a:gd name="connsiteY0" fmla="*/ 0 h 1380291"/>
                  <a:gd name="connsiteX1" fmla="*/ 4008255 w 4008255"/>
                  <a:gd name="connsiteY1" fmla="*/ 438959 h 1380291"/>
                  <a:gd name="connsiteX2" fmla="*/ 2729672 w 4008255"/>
                  <a:gd name="connsiteY2" fmla="*/ 1032008 h 1380291"/>
                  <a:gd name="connsiteX3" fmla="*/ 627841 w 4008255"/>
                  <a:gd name="connsiteY3" fmla="*/ 1380291 h 1380291"/>
                  <a:gd name="connsiteX4" fmla="*/ 0 w 4008255"/>
                  <a:gd name="connsiteY4" fmla="*/ 599509 h 1380291"/>
                  <a:gd name="connsiteX5" fmla="*/ 2391534 w 4008255"/>
                  <a:gd name="connsiteY5" fmla="*/ 0 h 1380291"/>
                  <a:gd name="connsiteX0" fmla="*/ 1763693 w 3380414"/>
                  <a:gd name="connsiteY0" fmla="*/ 0 h 1380291"/>
                  <a:gd name="connsiteX1" fmla="*/ 3380414 w 3380414"/>
                  <a:gd name="connsiteY1" fmla="*/ 438959 h 1380291"/>
                  <a:gd name="connsiteX2" fmla="*/ 2101831 w 3380414"/>
                  <a:gd name="connsiteY2" fmla="*/ 1032008 h 1380291"/>
                  <a:gd name="connsiteX3" fmla="*/ 0 w 3380414"/>
                  <a:gd name="connsiteY3" fmla="*/ 1380291 h 1380291"/>
                  <a:gd name="connsiteX4" fmla="*/ 138209 w 3380414"/>
                  <a:gd name="connsiteY4" fmla="*/ 515070 h 1380291"/>
                  <a:gd name="connsiteX5" fmla="*/ 1763693 w 3380414"/>
                  <a:gd name="connsiteY5" fmla="*/ 0 h 1380291"/>
                  <a:gd name="connsiteX0" fmla="*/ 2193562 w 3810283"/>
                  <a:gd name="connsiteY0" fmla="*/ 0 h 1271204"/>
                  <a:gd name="connsiteX1" fmla="*/ 3810283 w 3810283"/>
                  <a:gd name="connsiteY1" fmla="*/ 438959 h 1271204"/>
                  <a:gd name="connsiteX2" fmla="*/ 2531700 w 3810283"/>
                  <a:gd name="connsiteY2" fmla="*/ 1032008 h 1271204"/>
                  <a:gd name="connsiteX3" fmla="*/ 0 w 3810283"/>
                  <a:gd name="connsiteY3" fmla="*/ 1271204 h 1271204"/>
                  <a:gd name="connsiteX4" fmla="*/ 568078 w 3810283"/>
                  <a:gd name="connsiteY4" fmla="*/ 515070 h 1271204"/>
                  <a:gd name="connsiteX5" fmla="*/ 2193562 w 3810283"/>
                  <a:gd name="connsiteY5" fmla="*/ 0 h 1271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10283" h="1271204">
                    <a:moveTo>
                      <a:pt x="2193562" y="0"/>
                    </a:moveTo>
                    <a:lnTo>
                      <a:pt x="3810283" y="438959"/>
                    </a:lnTo>
                    <a:lnTo>
                      <a:pt x="2531700" y="1032008"/>
                    </a:lnTo>
                    <a:lnTo>
                      <a:pt x="0" y="1271204"/>
                    </a:lnTo>
                    <a:lnTo>
                      <a:pt x="568078" y="515070"/>
                    </a:lnTo>
                    <a:lnTo>
                      <a:pt x="2193562" y="0"/>
                    </a:lnTo>
                    <a:close/>
                  </a:path>
                </a:pathLst>
              </a:custGeom>
              <a:grpFill/>
              <a:ln w="6350">
                <a:solidFill>
                  <a:schemeClr val="tx2">
                    <a:lumMod val="20000"/>
                    <a:lumOff val="80000"/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27" name="Content Placeholder 22">
              <a:extLst>
                <a:ext uri="{FF2B5EF4-FFF2-40B4-BE49-F238E27FC236}">
                  <a16:creationId xmlns:a16="http://schemas.microsoft.com/office/drawing/2014/main" xmlns="" id="{D88E4E76-6F2B-49CB-BB96-4E00855DB4CF}"/>
                </a:ext>
              </a:extLst>
            </p:cNvPr>
            <p:cNvSpPr txBox="1">
              <a:spLocks/>
            </p:cNvSpPr>
            <p:nvPr/>
          </p:nvSpPr>
          <p:spPr>
            <a:xfrm>
              <a:off x="2295169" y="3279085"/>
              <a:ext cx="7794294" cy="1417722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lIns="274320" tIns="45720" rIns="274320" bIns="45720" rtlCol="0" anchor="ctr">
              <a:noAutofit/>
            </a:bodyPr>
            <a:lstStyle>
              <a:defPPr>
                <a:defRPr lang="en-US"/>
              </a:defPPr>
              <a:lvl1pPr indent="0" defTabSz="1371600">
                <a:lnSpc>
                  <a:spcPct val="90000"/>
                </a:lnSpc>
                <a:spcBef>
                  <a:spcPts val="1800"/>
                </a:spcBef>
                <a:buClr>
                  <a:schemeClr val="tx1"/>
                </a:buClr>
                <a:buFont typeface="Arial" panose="020B0604020202020204" pitchFamily="34" charset="0"/>
                <a:buNone/>
                <a:defRPr sz="2800" b="1">
                  <a:solidFill>
                    <a:schemeClr val="accent1"/>
                  </a:solidFill>
                  <a:latin typeface="+mj-lt"/>
                </a:defRPr>
              </a:lvl1pPr>
              <a:lvl2pPr marL="1028700" indent="-342900" defTabSz="1371600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400"/>
              </a:lvl2pPr>
              <a:lvl3pPr marL="1714500" indent="-342900" defTabSz="1371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000"/>
              </a:lvl3pPr>
              <a:lvl4pPr marL="2400300" indent="-342900" defTabSz="1371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</a:lvl4pPr>
              <a:lvl5pPr marL="3086100" indent="-342900" defTabSz="1371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</a:lvl5pPr>
              <a:lvl6pPr marL="3771900" indent="-342900" defTabSz="1371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/>
              </a:lvl6pPr>
              <a:lvl7pPr marL="4457700" indent="-342900" defTabSz="1371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/>
              </a:lvl7pPr>
              <a:lvl8pPr marL="5143500" indent="-342900" defTabSz="1371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/>
              </a:lvl8pPr>
              <a:lvl9pPr marL="5829300" indent="-342900" defTabSz="1371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/>
              </a:lvl9pPr>
            </a:lstStyle>
            <a:p>
              <a:pPr algn="ctr"/>
              <a:r>
                <a:rPr lang="fr-CA" sz="4400" dirty="0"/>
                <a:t>UN SECTEUR TRÈS DYNAMIQUE ET INNOVANT </a:t>
              </a:r>
              <a:endParaRPr lang="en-US" sz="4400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E82FC35-7381-416F-B41C-F6C01C2EECE0}"/>
              </a:ext>
            </a:extLst>
          </p:cNvPr>
          <p:cNvSpPr/>
          <p:nvPr/>
        </p:nvSpPr>
        <p:spPr>
          <a:xfrm>
            <a:off x="7366043" y="8401050"/>
            <a:ext cx="10199055" cy="7662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800" dirty="0"/>
              <a:t>Leader mondial en IA et en </a:t>
            </a:r>
            <a:r>
              <a:rPr lang="fr-CA" sz="2800" i="1" dirty="0"/>
              <a:t>Deep Learning</a:t>
            </a:r>
            <a:endParaRPr lang="en-CA" sz="2800" i="1" dirty="0"/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xmlns="" id="{457BA6F4-FDE9-4BB8-AE59-7B11B1539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F37C7-10FB-41E0-87D6-6518E27B74B7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767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807595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9" name="Diapositive think-cell" r:id="rId6" imgW="360" imgH="360" progId="TCLayout.ActiveDocument.1">
                  <p:embed/>
                </p:oleObj>
              </mc:Choice>
              <mc:Fallback>
                <p:oleObj name="Diapositive think-cell" r:id="rId6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endParaRPr lang="fr-CA" sz="5400" b="1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xmlns="" id="{472A5E26-FED6-47B6-8C6D-73664D77B0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4786843"/>
              </p:ext>
            </p:extLst>
          </p:nvPr>
        </p:nvGraphicFramePr>
        <p:xfrm>
          <a:off x="1031666" y="3352300"/>
          <a:ext cx="7216984" cy="4408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1478A352-DD44-47E9-B596-D3D5FE2D1D61}"/>
              </a:ext>
            </a:extLst>
          </p:cNvPr>
          <p:cNvSpPr txBox="1"/>
          <p:nvPr/>
        </p:nvSpPr>
        <p:spPr>
          <a:xfrm>
            <a:off x="5797831" y="3318613"/>
            <a:ext cx="31565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latin typeface="+mj-lt"/>
              </a:defRPr>
            </a:lvl1pPr>
          </a:lstStyle>
          <a:p>
            <a:r>
              <a:rPr lang="en-US" dirty="0"/>
              <a:t>Instruments médicaux </a:t>
            </a:r>
            <a:r>
              <a:rPr lang="en-US" b="0" dirty="0"/>
              <a:t>6 359 emplois</a:t>
            </a:r>
            <a:br>
              <a:rPr lang="en-US" b="0" dirty="0"/>
            </a:br>
            <a:r>
              <a:rPr lang="en-US" b="0" dirty="0"/>
              <a:t>(22%)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1085CC7D-F47F-450A-91A3-A5D29805D50D}"/>
              </a:ext>
            </a:extLst>
          </p:cNvPr>
          <p:cNvSpPr txBox="1"/>
          <p:nvPr/>
        </p:nvSpPr>
        <p:spPr>
          <a:xfrm>
            <a:off x="6418239" y="5954616"/>
            <a:ext cx="280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Santé </a:t>
            </a:r>
            <a:r>
              <a:rPr lang="en-US" sz="2400" b="1" dirty="0" err="1">
                <a:latin typeface="+mj-lt"/>
              </a:rPr>
              <a:t>numérique</a:t>
            </a:r>
            <a:endParaRPr lang="en-US" sz="2400" b="1" dirty="0">
              <a:latin typeface="+mj-lt"/>
            </a:endParaRPr>
          </a:p>
          <a:p>
            <a:pPr algn="ctr"/>
            <a:r>
              <a:rPr lang="en-US" sz="2400" dirty="0">
                <a:latin typeface="+mj-lt"/>
              </a:rPr>
              <a:t>5 434 emplois</a:t>
            </a:r>
          </a:p>
          <a:p>
            <a:pPr algn="ctr"/>
            <a:r>
              <a:rPr lang="en-US" sz="2400" dirty="0">
                <a:latin typeface="+mj-lt"/>
              </a:rPr>
              <a:t>(19%)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F3D45630-3032-47E9-BB01-96EAF3E9D38A}"/>
              </a:ext>
            </a:extLst>
          </p:cNvPr>
          <p:cNvSpPr txBox="1"/>
          <p:nvPr/>
        </p:nvSpPr>
        <p:spPr>
          <a:xfrm>
            <a:off x="3360136" y="7639744"/>
            <a:ext cx="25600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latin typeface="+mj-lt"/>
              </a:defRPr>
            </a:lvl1pPr>
          </a:lstStyle>
          <a:p>
            <a:r>
              <a:rPr lang="fr-CA" dirty="0">
                <a:solidFill>
                  <a:schemeClr val="bg1">
                    <a:lumMod val="50000"/>
                  </a:schemeClr>
                </a:solidFill>
              </a:rPr>
              <a:t>Produits pharmaceutiques </a:t>
            </a:r>
          </a:p>
          <a:p>
            <a:r>
              <a:rPr lang="fr-CA" b="0" dirty="0">
                <a:solidFill>
                  <a:schemeClr val="bg1">
                    <a:lumMod val="50000"/>
                  </a:schemeClr>
                </a:solidFill>
              </a:rPr>
              <a:t>6 209 emplois</a:t>
            </a:r>
          </a:p>
          <a:p>
            <a:r>
              <a:rPr lang="fr-CA" b="0" dirty="0">
                <a:solidFill>
                  <a:schemeClr val="bg1">
                    <a:lumMod val="50000"/>
                  </a:schemeClr>
                </a:solidFill>
              </a:rPr>
              <a:t>(21%)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1AA23501-1645-4807-8246-504A909978E3}"/>
              </a:ext>
            </a:extLst>
          </p:cNvPr>
          <p:cNvSpPr txBox="1"/>
          <p:nvPr/>
        </p:nvSpPr>
        <p:spPr>
          <a:xfrm>
            <a:off x="1814405" y="2851742"/>
            <a:ext cx="202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latin typeface="+mj-lt"/>
              </a:defRPr>
            </a:lvl1pPr>
          </a:lstStyle>
          <a:p>
            <a:r>
              <a:rPr lang="fr-CA" dirty="0">
                <a:solidFill>
                  <a:schemeClr val="bg1">
                    <a:lumMod val="50000"/>
                  </a:schemeClr>
                </a:solidFill>
              </a:rPr>
              <a:t>CRO</a:t>
            </a:r>
          </a:p>
          <a:p>
            <a:r>
              <a:rPr lang="fr-CA" b="0" dirty="0">
                <a:solidFill>
                  <a:schemeClr val="bg1">
                    <a:lumMod val="50000"/>
                  </a:schemeClr>
                </a:solidFill>
              </a:rPr>
              <a:t>4 028 emplois</a:t>
            </a:r>
          </a:p>
          <a:p>
            <a:r>
              <a:rPr lang="fr-CA" b="0" dirty="0">
                <a:solidFill>
                  <a:schemeClr val="bg1">
                    <a:lumMod val="50000"/>
                  </a:schemeClr>
                </a:solidFill>
              </a:rPr>
              <a:t>(14%)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60AD6058-909D-42CC-B560-0C05A7D25D70}"/>
              </a:ext>
            </a:extLst>
          </p:cNvPr>
          <p:cNvSpPr txBox="1"/>
          <p:nvPr/>
        </p:nvSpPr>
        <p:spPr>
          <a:xfrm>
            <a:off x="1079057" y="7034330"/>
            <a:ext cx="24172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latin typeface="+mj-lt"/>
              </a:defRPr>
            </a:lvl1pPr>
          </a:lstStyle>
          <a:p>
            <a:r>
              <a:rPr lang="fr-CA" dirty="0">
                <a:solidFill>
                  <a:schemeClr val="bg1">
                    <a:lumMod val="50000"/>
                  </a:schemeClr>
                </a:solidFill>
              </a:rPr>
              <a:t>Biotechnologies </a:t>
            </a:r>
            <a:br>
              <a:rPr lang="fr-CA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fr-CA" b="0" dirty="0">
                <a:solidFill>
                  <a:schemeClr val="bg1">
                    <a:lumMod val="50000"/>
                  </a:schemeClr>
                </a:solidFill>
              </a:rPr>
              <a:t>721 emplois</a:t>
            </a:r>
            <a:br>
              <a:rPr lang="fr-CA" b="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fr-CA" b="0" dirty="0">
                <a:solidFill>
                  <a:schemeClr val="bg1">
                    <a:lumMod val="50000"/>
                  </a:schemeClr>
                </a:solidFill>
              </a:rPr>
              <a:t>(2%)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92EFC6FC-905B-4048-BFC2-777DF9DD55C8}"/>
              </a:ext>
            </a:extLst>
          </p:cNvPr>
          <p:cNvSpPr txBox="1"/>
          <p:nvPr/>
        </p:nvSpPr>
        <p:spPr>
          <a:xfrm>
            <a:off x="2999456" y="1916626"/>
            <a:ext cx="31140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latin typeface="+mj-lt"/>
              </a:defRPr>
            </a:lvl1pPr>
          </a:lstStyle>
          <a:p>
            <a:r>
              <a:rPr lang="fr-CA" dirty="0">
                <a:solidFill>
                  <a:schemeClr val="bg1">
                    <a:lumMod val="50000"/>
                  </a:schemeClr>
                </a:solidFill>
              </a:rPr>
              <a:t>Produits de santé naturels  </a:t>
            </a:r>
            <a:br>
              <a:rPr lang="fr-CA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fr-CA" b="0" dirty="0">
                <a:solidFill>
                  <a:schemeClr val="bg1">
                    <a:lumMod val="50000"/>
                  </a:schemeClr>
                </a:solidFill>
              </a:rPr>
              <a:t>2 130 emplois</a:t>
            </a:r>
            <a:br>
              <a:rPr lang="fr-CA" b="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fr-CA" b="0" dirty="0">
                <a:solidFill>
                  <a:schemeClr val="bg1">
                    <a:lumMod val="50000"/>
                  </a:schemeClr>
                </a:solidFill>
              </a:rPr>
              <a:t>2%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UN PÔLE DE MEDTECH </a:t>
            </a:r>
            <a:r>
              <a:rPr lang="fr-CA" dirty="0" smtClean="0"/>
              <a:t>EN PLEINE EFFERVESCENCE</a:t>
            </a:r>
            <a:endParaRPr lang="en-US" dirty="0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xmlns="" id="{0D3F61E0-6C27-4962-BB0E-F149CA270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0250" y="2524163"/>
            <a:ext cx="8667750" cy="25795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5400" b="1" dirty="0">
                <a:solidFill>
                  <a:schemeClr val="accent1"/>
                </a:solidFill>
                <a:latin typeface="+mj-lt"/>
              </a:rPr>
              <a:t>&gt; </a:t>
            </a:r>
            <a:r>
              <a:rPr lang="fr-CA" sz="5400" b="1" dirty="0">
                <a:solidFill>
                  <a:schemeClr val="accent1"/>
                </a:solidFill>
                <a:latin typeface="+mj-lt"/>
              </a:rPr>
              <a:t>40 % DE TOUS LES EMPLOIS </a:t>
            </a:r>
            <a:r>
              <a:rPr lang="en-CA" sz="5400" b="1" dirty="0">
                <a:solidFill>
                  <a:schemeClr val="accent1"/>
                </a:solidFill>
                <a:latin typeface="+mj-lt"/>
              </a:rPr>
              <a:t>&gt; </a:t>
            </a:r>
            <a:r>
              <a:rPr lang="fr-CA" sz="5400" b="1" dirty="0">
                <a:solidFill>
                  <a:schemeClr val="accent1"/>
                </a:solidFill>
                <a:latin typeface="+mj-lt"/>
              </a:rPr>
              <a:t>50 % DES ENTREPRISES </a:t>
            </a:r>
            <a:r>
              <a:rPr lang="fr-CA" sz="36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fr-CA" sz="3600" b="1" dirty="0">
                <a:solidFill>
                  <a:schemeClr val="accent1"/>
                </a:solidFill>
                <a:latin typeface="+mj-lt"/>
              </a:rPr>
            </a:br>
            <a:r>
              <a:rPr lang="fr-CA" dirty="0">
                <a:solidFill>
                  <a:schemeClr val="tx2"/>
                </a:solidFill>
                <a:latin typeface="+mj-lt"/>
              </a:rPr>
              <a:t>DU SECTEUR DES SCIENCES DE LA VIE ET DES TECHNOLOGIES DE LA SANTÉ </a:t>
            </a:r>
            <a:endParaRPr lang="fr-CA" sz="3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xmlns="" id="{FED6FC7A-8338-4E1B-9A90-376385B2C1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A" dirty="0"/>
              <a:t>Pleins feux sur l’industrie québécoise </a:t>
            </a:r>
            <a:r>
              <a:rPr lang="fr-CA" dirty="0" smtClean="0"/>
              <a:t>des </a:t>
            </a:r>
            <a:r>
              <a:rPr lang="fr-CA" dirty="0"/>
              <a:t>Medtech</a:t>
            </a:r>
            <a:endParaRPr lang="fr-FR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xmlns="" id="{2B694828-76A9-4C3F-BA63-AFF86359B4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CA" dirty="0"/>
              <a:t>Sources : Montréal InVivo, 2017; ministère de l’Économie, de la Science et de l’innovation, 2017</a:t>
            </a:r>
            <a:endParaRPr lang="fr-FR" dirty="0"/>
          </a:p>
        </p:txBody>
      </p:sp>
      <p:sp>
        <p:nvSpPr>
          <p:cNvPr id="29" name="ZoneTexte 1">
            <a:extLst>
              <a:ext uri="{FF2B5EF4-FFF2-40B4-BE49-F238E27FC236}">
                <a16:creationId xmlns:a16="http://schemas.microsoft.com/office/drawing/2014/main" xmlns="" id="{8D8E8C0C-2997-49AA-8433-717D13E4678D}"/>
              </a:ext>
            </a:extLst>
          </p:cNvPr>
          <p:cNvSpPr txBox="1"/>
          <p:nvPr/>
        </p:nvSpPr>
        <p:spPr>
          <a:xfrm>
            <a:off x="447772" y="5228587"/>
            <a:ext cx="2327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latin typeface="+mj-lt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CA" dirty="0">
                <a:solidFill>
                  <a:schemeClr val="bg1">
                    <a:lumMod val="50000"/>
                  </a:schemeClr>
                </a:solidFill>
              </a:rPr>
              <a:t>CMO </a:t>
            </a:r>
          </a:p>
          <a:p>
            <a:r>
              <a:rPr lang="fr-CA" b="0" dirty="0">
                <a:solidFill>
                  <a:schemeClr val="bg1">
                    <a:lumMod val="50000"/>
                  </a:schemeClr>
                </a:solidFill>
              </a:rPr>
              <a:t>5 938 emplois</a:t>
            </a:r>
          </a:p>
          <a:p>
            <a:r>
              <a:rPr lang="fr-CA" b="0" dirty="0">
                <a:solidFill>
                  <a:schemeClr val="bg1">
                    <a:lumMod val="50000"/>
                  </a:schemeClr>
                </a:solidFill>
              </a:rPr>
              <a:t>(20%)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DFB068EB-C5CF-4544-9238-26304E89C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F37C7-10FB-41E0-87D6-6518E27B74B7}" type="slidenum">
              <a:rPr lang="fr-FR" smtClean="0"/>
              <a:t>5</a:t>
            </a:fld>
            <a:endParaRPr lang="fr-FR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C7970705-CAE3-4DFC-8F10-6448E6A3A324}"/>
              </a:ext>
            </a:extLst>
          </p:cNvPr>
          <p:cNvSpPr/>
          <p:nvPr/>
        </p:nvSpPr>
        <p:spPr>
          <a:xfrm>
            <a:off x="2994968" y="3911600"/>
            <a:ext cx="3290380" cy="3290380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2A36BEE-681C-4B90-8DF9-6CAF9D1EBA0C}"/>
              </a:ext>
            </a:extLst>
          </p:cNvPr>
          <p:cNvGrpSpPr/>
          <p:nvPr/>
        </p:nvGrpSpPr>
        <p:grpSpPr>
          <a:xfrm>
            <a:off x="9102854" y="2174031"/>
            <a:ext cx="91440" cy="6760419"/>
            <a:chOff x="9102854" y="2174031"/>
            <a:chExt cx="91440" cy="6760419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4B63304C-0F1C-4513-9669-AE6D4EBF1C99}"/>
                </a:ext>
              </a:extLst>
            </p:cNvPr>
            <p:cNvCxnSpPr>
              <a:cxnSpLocks/>
            </p:cNvCxnSpPr>
            <p:nvPr/>
          </p:nvCxnSpPr>
          <p:spPr>
            <a:xfrm>
              <a:off x="9148574" y="2220686"/>
              <a:ext cx="0" cy="671376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79EF6E81-4673-45A9-9198-7D61E486D3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02854" y="2174031"/>
              <a:ext cx="91440" cy="9144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3C1FC3B9-7734-45A0-A941-09066832B5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02854" y="8843010"/>
              <a:ext cx="91440" cy="9144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6" name="Content Placeholder 22">
            <a:extLst>
              <a:ext uri="{FF2B5EF4-FFF2-40B4-BE49-F238E27FC236}">
                <a16:creationId xmlns:a16="http://schemas.microsoft.com/office/drawing/2014/main" xmlns="" id="{DE59B288-3320-4B7E-B519-67BB85B87A82}"/>
              </a:ext>
            </a:extLst>
          </p:cNvPr>
          <p:cNvSpPr txBox="1">
            <a:spLocks/>
          </p:cNvSpPr>
          <p:nvPr/>
        </p:nvSpPr>
        <p:spPr>
          <a:xfrm>
            <a:off x="9620250" y="5686626"/>
            <a:ext cx="3941606" cy="1776097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45720" rIns="274320" bIns="45720" rtlCol="0" anchor="t"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CA" sz="5400" b="1" dirty="0">
                <a:solidFill>
                  <a:schemeClr val="accent2"/>
                </a:solidFill>
                <a:latin typeface="+mj-lt"/>
              </a:rPr>
              <a:t>151</a:t>
            </a:r>
            <a:br>
              <a:rPr lang="en-CA" sz="5400" b="1" dirty="0">
                <a:solidFill>
                  <a:schemeClr val="accent2"/>
                </a:solidFill>
                <a:latin typeface="+mj-lt"/>
              </a:rPr>
            </a:br>
            <a:r>
              <a:rPr lang="en-CA" sz="2800" dirty="0">
                <a:solidFill>
                  <a:schemeClr val="tx2"/>
                </a:solidFill>
              </a:rPr>
              <a:t>entreprises d’instruments médicaux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28" name="Content Placeholder 22">
            <a:extLst>
              <a:ext uri="{FF2B5EF4-FFF2-40B4-BE49-F238E27FC236}">
                <a16:creationId xmlns:a16="http://schemas.microsoft.com/office/drawing/2014/main" xmlns="" id="{27E0A64F-A697-4D1F-99BE-D8F327E552A4}"/>
              </a:ext>
            </a:extLst>
          </p:cNvPr>
          <p:cNvSpPr txBox="1">
            <a:spLocks/>
          </p:cNvSpPr>
          <p:nvPr/>
        </p:nvSpPr>
        <p:spPr>
          <a:xfrm>
            <a:off x="13987394" y="5686626"/>
            <a:ext cx="3941606" cy="1776097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45720" rIns="274320" bIns="45720" rtlCol="0" anchor="t"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4800" b="1" dirty="0">
                <a:solidFill>
                  <a:schemeClr val="accent2"/>
                </a:solidFill>
                <a:latin typeface="+mj-lt"/>
              </a:rPr>
              <a:t>169 </a:t>
            </a:r>
            <a:r>
              <a:rPr lang="en-CA" sz="4000" b="1" dirty="0">
                <a:solidFill>
                  <a:schemeClr val="accent2"/>
                </a:solidFill>
                <a:latin typeface="+mj-lt"/>
              </a:rPr>
              <a:t/>
            </a:r>
            <a:br>
              <a:rPr lang="en-CA" sz="4000" b="1" dirty="0">
                <a:solidFill>
                  <a:schemeClr val="accent2"/>
                </a:solidFill>
                <a:latin typeface="+mj-lt"/>
              </a:rPr>
            </a:br>
            <a:r>
              <a:rPr lang="en-CA" sz="2800" dirty="0">
                <a:solidFill>
                  <a:schemeClr val="tx2"/>
                </a:solidFill>
              </a:rPr>
              <a:t>entreprises en santé numérique</a:t>
            </a:r>
            <a:endParaRPr lang="en-US" sz="2800" dirty="0">
              <a:solidFill>
                <a:schemeClr val="tx2"/>
              </a:solidFill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C0589994-5302-4E01-8C79-D80394AACBDD}"/>
              </a:ext>
            </a:extLst>
          </p:cNvPr>
          <p:cNvCxnSpPr>
            <a:cxnSpLocks/>
          </p:cNvCxnSpPr>
          <p:nvPr/>
        </p:nvCxnSpPr>
        <p:spPr>
          <a:xfrm>
            <a:off x="13605197" y="5686626"/>
            <a:ext cx="0" cy="3094388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ontent Placeholder 22">
            <a:extLst>
              <a:ext uri="{FF2B5EF4-FFF2-40B4-BE49-F238E27FC236}">
                <a16:creationId xmlns:a16="http://schemas.microsoft.com/office/drawing/2014/main" xmlns="" id="{5642A45D-D84C-43F2-B5EE-9F538FDF3289}"/>
              </a:ext>
            </a:extLst>
          </p:cNvPr>
          <p:cNvSpPr txBox="1">
            <a:spLocks/>
          </p:cNvSpPr>
          <p:nvPr/>
        </p:nvSpPr>
        <p:spPr>
          <a:xfrm>
            <a:off x="9620250" y="7648776"/>
            <a:ext cx="3941606" cy="1414295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45720" rIns="274320" bIns="45720" rtlCol="0" anchor="t"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CA" sz="5400" dirty="0">
                <a:solidFill>
                  <a:schemeClr val="accent2"/>
                </a:solidFill>
              </a:rPr>
              <a:t>~</a:t>
            </a:r>
            <a:r>
              <a:rPr lang="en-CA" sz="5400" b="1" dirty="0">
                <a:solidFill>
                  <a:schemeClr val="accent2"/>
                </a:solidFill>
                <a:latin typeface="+mj-lt"/>
              </a:rPr>
              <a:t>6 400 </a:t>
            </a:r>
            <a:br>
              <a:rPr lang="en-CA" sz="5400" b="1" dirty="0">
                <a:solidFill>
                  <a:schemeClr val="accent2"/>
                </a:solidFill>
                <a:latin typeface="+mj-lt"/>
              </a:rPr>
            </a:br>
            <a:r>
              <a:rPr lang="en-CA" sz="2800" dirty="0">
                <a:solidFill>
                  <a:schemeClr val="tx2"/>
                </a:solidFill>
              </a:rPr>
              <a:t>emplois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37" name="Content Placeholder 22">
            <a:extLst>
              <a:ext uri="{FF2B5EF4-FFF2-40B4-BE49-F238E27FC236}">
                <a16:creationId xmlns:a16="http://schemas.microsoft.com/office/drawing/2014/main" xmlns="" id="{3F66E8DD-447E-42F2-9D6F-EA7BA0A87D8D}"/>
              </a:ext>
            </a:extLst>
          </p:cNvPr>
          <p:cNvSpPr txBox="1">
            <a:spLocks/>
          </p:cNvSpPr>
          <p:nvPr/>
        </p:nvSpPr>
        <p:spPr>
          <a:xfrm>
            <a:off x="13987394" y="7648776"/>
            <a:ext cx="3941606" cy="1414295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45720" rIns="274320" bIns="45720" rtlCol="0" anchor="t"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4800" b="1" dirty="0">
                <a:solidFill>
                  <a:schemeClr val="accent2"/>
                </a:solidFill>
                <a:latin typeface="+mj-lt"/>
              </a:rPr>
              <a:t>+5 400 </a:t>
            </a:r>
            <a:r>
              <a:rPr lang="en-CA" sz="4000" b="1" dirty="0">
                <a:solidFill>
                  <a:schemeClr val="accent2"/>
                </a:solidFill>
                <a:latin typeface="+mj-lt"/>
              </a:rPr>
              <a:t/>
            </a:r>
            <a:br>
              <a:rPr lang="en-CA" sz="4000" b="1" dirty="0">
                <a:solidFill>
                  <a:schemeClr val="accent2"/>
                </a:solidFill>
                <a:latin typeface="+mj-lt"/>
              </a:rPr>
            </a:br>
            <a:r>
              <a:rPr lang="en-CA" sz="2800" dirty="0">
                <a:solidFill>
                  <a:schemeClr val="tx2"/>
                </a:solidFill>
              </a:rPr>
              <a:t>emplois</a:t>
            </a:r>
            <a:endParaRPr lang="en-US" sz="2800" dirty="0">
              <a:solidFill>
                <a:schemeClr val="tx2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99B88105-5FCB-48D5-864E-A2CD4B0020AE}"/>
              </a:ext>
            </a:extLst>
          </p:cNvPr>
          <p:cNvCxnSpPr/>
          <p:nvPr/>
        </p:nvCxnSpPr>
        <p:spPr>
          <a:xfrm>
            <a:off x="9715500" y="7462723"/>
            <a:ext cx="8001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0E00D849-76F7-40E2-AAAC-132DF3526BE0}"/>
              </a:ext>
            </a:extLst>
          </p:cNvPr>
          <p:cNvCxnSpPr/>
          <p:nvPr/>
        </p:nvCxnSpPr>
        <p:spPr>
          <a:xfrm>
            <a:off x="14001750" y="7462723"/>
            <a:ext cx="8001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21">
            <a:extLst>
              <a:ext uri="{FF2B5EF4-FFF2-40B4-BE49-F238E27FC236}">
                <a16:creationId xmlns:a16="http://schemas.microsoft.com/office/drawing/2014/main" xmlns="" id="{F0E23BBF-78CC-4C69-A4B7-BC9199077612}"/>
              </a:ext>
            </a:extLst>
          </p:cNvPr>
          <p:cNvSpPr txBox="1">
            <a:spLocks/>
          </p:cNvSpPr>
          <p:nvPr/>
        </p:nvSpPr>
        <p:spPr>
          <a:xfrm>
            <a:off x="9620250" y="1777684"/>
            <a:ext cx="7734298" cy="647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CA" sz="3600" b="1" dirty="0">
                <a:latin typeface="+mj-lt"/>
              </a:rPr>
              <a:t>Les </a:t>
            </a:r>
            <a:r>
              <a:rPr lang="fr-CA" sz="3600" b="1" dirty="0" err="1">
                <a:latin typeface="+mj-lt"/>
              </a:rPr>
              <a:t>MedTech</a:t>
            </a:r>
            <a:r>
              <a:rPr lang="fr-CA" sz="3600" b="1" dirty="0">
                <a:latin typeface="+mj-lt"/>
              </a:rPr>
              <a:t> au Québec</a:t>
            </a:r>
          </a:p>
        </p:txBody>
      </p:sp>
    </p:spTree>
    <p:extLst>
      <p:ext uri="{BB962C8B-B14F-4D97-AF65-F5344CB8AC3E}">
        <p14:creationId xmlns:p14="http://schemas.microsoft.com/office/powerpoint/2010/main" val="100056593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UDJwA5fR1ydKMrmjXrdZ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n4WN_ijQ6ueWOuIZ7Bubw"/>
</p:tagLst>
</file>

<file path=ppt/theme/theme1.xml><?xml version="1.0" encoding="utf-8"?>
<a:theme xmlns:a="http://schemas.openxmlformats.org/drawingml/2006/main" name="Office Theme">
  <a:themeElements>
    <a:clrScheme name="Medtech Hub">
      <a:dk1>
        <a:srgbClr val="172748"/>
      </a:dk1>
      <a:lt1>
        <a:sysClr val="window" lastClr="FFFFFF"/>
      </a:lt1>
      <a:dk2>
        <a:srgbClr val="545454"/>
      </a:dk2>
      <a:lt2>
        <a:srgbClr val="FFFFFF"/>
      </a:lt2>
      <a:accent1>
        <a:srgbClr val="1FC9D8"/>
      </a:accent1>
      <a:accent2>
        <a:srgbClr val="1565D2"/>
      </a:accent2>
      <a:accent3>
        <a:srgbClr val="172748"/>
      </a:accent3>
      <a:accent4>
        <a:srgbClr val="FFC000"/>
      </a:accent4>
      <a:accent5>
        <a:srgbClr val="ED7D31"/>
      </a:accent5>
      <a:accent6>
        <a:srgbClr val="70AD47"/>
      </a:accent6>
      <a:hlink>
        <a:srgbClr val="172748"/>
      </a:hlink>
      <a:folHlink>
        <a:srgbClr val="172748"/>
      </a:folHlink>
    </a:clrScheme>
    <a:fontScheme name="Custom 3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 w="12700">
          <a:noFill/>
        </a:ln>
      </a:spPr>
      <a:bodyPr vert="horz" lIns="274320" tIns="45720" rIns="274320" bIns="45720" rtlCol="0" anchor="t">
        <a:noAutofit/>
      </a:bodyPr>
      <a:lstStyle>
        <a:defPPr algn="ctr">
          <a:defRPr sz="3200" b="0" cap="all" dirty="0">
            <a:solidFill>
              <a:schemeClr val="tx1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7136</TotalTime>
  <Words>297</Words>
  <Application>Microsoft Macintosh PowerPoint</Application>
  <PresentationFormat>Personnalisé</PresentationFormat>
  <Paragraphs>63</Paragraphs>
  <Slides>5</Slides>
  <Notes>5</Notes>
  <HiddenSlides>0</HiddenSlides>
  <MMClips>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11" baseType="lpstr">
      <vt:lpstr>Calibri</vt:lpstr>
      <vt:lpstr>Calibri Light</vt:lpstr>
      <vt:lpstr>Times New Roman</vt:lpstr>
      <vt:lpstr>Arial</vt:lpstr>
      <vt:lpstr>Office Theme</vt:lpstr>
      <vt:lpstr>Diapositive think-cell</vt:lpstr>
      <vt:lpstr>Présentation PowerPoint</vt:lpstr>
      <vt:lpstr>Présentation PowerPoint</vt:lpstr>
      <vt:lpstr>Marché canadien des instruments médicaux</vt:lpstr>
      <vt:lpstr>Industrie florissante des sciences de la vie et des Medtech du Québec</vt:lpstr>
      <vt:lpstr>UN PÔLE DE MEDTECH EN PLEINE EFFERVESCENCE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Joubert</dc:creator>
  <cp:lastModifiedBy>Utilisateur de Microsoft Office</cp:lastModifiedBy>
  <cp:revision>693</cp:revision>
  <cp:lastPrinted>2018-05-14T13:29:13Z</cp:lastPrinted>
  <dcterms:created xsi:type="dcterms:W3CDTF">2018-04-06T19:02:25Z</dcterms:created>
  <dcterms:modified xsi:type="dcterms:W3CDTF">2020-04-07T18:51:36Z</dcterms:modified>
</cp:coreProperties>
</file>