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" roundtripDataSignature="AMtx7mg8PScWgNzy4vT0g2LE+/ds4tGV7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31"/>
    <p:restoredTop sz="50067"/>
  </p:normalViewPr>
  <p:slideViewPr>
    <p:cSldViewPr snapToGrid="0">
      <p:cViewPr varScale="1">
        <p:scale>
          <a:sx n="57" d="100"/>
          <a:sy n="57" d="100"/>
        </p:scale>
        <p:origin x="24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2" Type="http://customschemas.google.com/relationships/presentationmetadata" Target="metadata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75834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" name="Google Shape;6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52569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0" name="Google Shape;8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263005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9" name="Google Shape;8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40842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8" name="Google Shape;98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01640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99315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349969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3" name="Google Shape;12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0059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E5BAA"/>
              </a:buClr>
              <a:buSzPts val="4000"/>
              <a:buFont typeface="Arial"/>
              <a:buNone/>
              <a:defRPr sz="4000">
                <a:solidFill>
                  <a:srgbClr val="0E5BA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  <p:sp>
        <p:nvSpPr>
          <p:cNvPr id="29" name="Google Shape;29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D8FD5"/>
              </a:buClr>
              <a:buSzPts val="3000"/>
              <a:buFont typeface="Arial"/>
              <a:buChar char="•"/>
              <a:defRPr sz="3000" b="1" i="0" u="none" strike="noStrike" cap="none">
                <a:solidFill>
                  <a:srgbClr val="1D8FD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Diapositive de titre">
  <p:cSld name="5_Diapositive de titre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0A1564F4-A0C7-499A-BDCA-E9750E3888D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2" name="Google Shape;32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  <p:sp>
        <p:nvSpPr>
          <p:cNvPr id="36" name="Google Shape;36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Char char="•"/>
              <a:defRPr sz="3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37" name="Google Shape;37;p11" descr="Une image contenant lumière, dessin, horloge, miroir&#10;&#10;Description générée automatiquement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89522" y="6272512"/>
            <a:ext cx="799200" cy="26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Diapositive de titre">
  <p:cSld name="3_Diapositive de titre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AF7A89E1-C6F9-4511-B7CA-643C54A005C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40" name="Google Shape;40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Char char="•"/>
              <a:defRPr sz="3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45" name="Google Shape;45;p12" descr="Une image contenant lumière, dessin, horloge, miroir&#10;&#10;Description générée automatiquement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89522" y="6272512"/>
            <a:ext cx="799200" cy="26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Diapositive de titre" preserve="1">
  <p:cSld name="7_Diapositive de titre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AF7A89E1-C6F9-4511-B7CA-643C54A005C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40" name="Google Shape;40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Char char="•"/>
              <a:defRPr sz="3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45" name="Google Shape;45;p12" descr="Une image contenant lumière, dessin, horloge, miroir&#10;&#10;Description générée automatiquement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89522" y="6272512"/>
            <a:ext cx="799200" cy="26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6802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TCH">
  <p:cSld name="TITRE TCH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13"/>
          <p:cNvSpPr txBox="1">
            <a:spLocks noGrp="1"/>
          </p:cNvSpPr>
          <p:nvPr>
            <p:ph type="title"/>
          </p:nvPr>
        </p:nvSpPr>
        <p:spPr>
          <a:xfrm>
            <a:off x="968829" y="235721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Diapositive de titre">
  <p:cSld name="4_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9" descr="Une image contenant animal, poisson, plane, eau&#10;&#10;Description générée automatiquement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  <p:sp>
        <p:nvSpPr>
          <p:cNvPr id="21" name="Google Shape;21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Char char="•"/>
              <a:defRPr sz="3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22" name="Google Shape;22;p9" descr="Une image contenant lumière, dessin, horloge, miroir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9522" y="6272512"/>
            <a:ext cx="799200" cy="26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Diapositive de titre">
  <p:cSld name="6_Diapositive de titre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14" descr="Une image contenant dessin&#10;&#10;Description générée automatiquement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Char char="•"/>
              <a:defRPr sz="3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59" name="Google Shape;59;p14" descr="Une image contenant lumière, dessin, horloge, miroir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9522" y="6272512"/>
            <a:ext cx="799200" cy="26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apositive de titre">
  <p:cSld name="1_Diapositive de titr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title"/>
          </p:nvPr>
        </p:nvSpPr>
        <p:spPr>
          <a:xfrm>
            <a:off x="968829" y="235721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8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8"/>
          <p:cNvSpPr txBox="1">
            <a:spLocks noGrp="1"/>
          </p:cNvSpPr>
          <p:nvPr>
            <p:ph type="title"/>
          </p:nvPr>
        </p:nvSpPr>
        <p:spPr>
          <a:xfrm>
            <a:off x="968829" y="235721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6" r:id="rId4"/>
    <p:sldLayoutId id="2147483653" r:id="rId5"/>
    <p:sldLayoutId id="2147483649" r:id="rId6"/>
    <p:sldLayoutId id="2147483654" r:id="rId7"/>
    <p:sldLayoutId id="2147483655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" descr="Une image contenant nid d’abeill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79147" y="4628069"/>
            <a:ext cx="1384294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" descr="Une image contenant pièce, dessin&#10;&#10;Description générée automatiquement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38326" y="3590954"/>
            <a:ext cx="1388774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28986" y="3466638"/>
            <a:ext cx="1383476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430127" y="3554340"/>
            <a:ext cx="1390534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587345" y="4628069"/>
            <a:ext cx="1391525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237725" y="849825"/>
            <a:ext cx="3394629" cy="2041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135706" y="849825"/>
            <a:ext cx="4811820" cy="2041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E5BAA"/>
              </a:buClr>
              <a:buSzPts val="4000"/>
              <a:buFont typeface="Arial"/>
              <a:buNone/>
            </a:pPr>
            <a:r>
              <a:rPr lang="fr-CA" dirty="0"/>
              <a:t>Le Québec est</a:t>
            </a:r>
            <a:endParaRPr sz="2800" dirty="0"/>
          </a:p>
        </p:txBody>
      </p:sp>
      <p:sp>
        <p:nvSpPr>
          <p:cNvPr id="85" name="Google Shape;85;p2"/>
          <p:cNvSpPr txBox="1"/>
          <p:nvPr/>
        </p:nvSpPr>
        <p:spPr>
          <a:xfrm>
            <a:off x="838198" y="1666237"/>
            <a:ext cx="9733157" cy="3029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marR="0" lvl="0" indent="-2794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E5BAA"/>
              </a:buClr>
              <a:buSzPts val="2800"/>
              <a:buFont typeface="Noto Sans Symbols"/>
              <a:buNone/>
            </a:pPr>
            <a:endParaRPr sz="2800" b="1" i="0" u="none" strike="noStrike" cap="none">
              <a:solidFill>
                <a:srgbClr val="1D8FD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2"/>
          <p:cNvSpPr txBox="1"/>
          <p:nvPr/>
        </p:nvSpPr>
        <p:spPr>
          <a:xfrm>
            <a:off x="758284" y="1605787"/>
            <a:ext cx="10526750" cy="4893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i="0" u="none" strike="noStrike" cap="none" dirty="0">
                <a:solidFill>
                  <a:schemeClr val="bg1"/>
                </a:solidFill>
                <a:sym typeface="Arial"/>
              </a:rPr>
              <a:t>un leader mondial en matière d’intelligence artificielle et d’apprentissage profond</a:t>
            </a:r>
          </a:p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</a:pPr>
            <a:endParaRPr dirty="0">
              <a:solidFill>
                <a:schemeClr val="bg1"/>
              </a:solidFill>
            </a:endParaRPr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i="0" u="none" strike="noStrike" cap="none" dirty="0">
                <a:solidFill>
                  <a:schemeClr val="bg1"/>
                </a:solidFill>
                <a:sym typeface="Arial"/>
              </a:rPr>
              <a:t>un carrefour d’excellence scientifique mondialement renommé</a:t>
            </a:r>
          </a:p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</a:pPr>
            <a:endParaRPr dirty="0">
              <a:solidFill>
                <a:schemeClr val="bg1"/>
              </a:solidFill>
            </a:endParaRPr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i="0" u="none" strike="noStrike" cap="none" dirty="0">
                <a:solidFill>
                  <a:schemeClr val="bg1"/>
                </a:solidFill>
                <a:sym typeface="Arial"/>
              </a:rPr>
              <a:t>une plaque tournante exceptionnelle pour</a:t>
            </a:r>
            <a:endParaRPr dirty="0">
              <a:solidFill>
                <a:schemeClr val="bg1"/>
              </a:solidFill>
            </a:endParaRPr>
          </a:p>
          <a:p>
            <a:pPr marL="4445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CA" sz="2800" i="0" u="none" strike="noStrike" cap="none" dirty="0">
                <a:solidFill>
                  <a:schemeClr val="bg1"/>
                </a:solidFill>
                <a:sym typeface="Arial"/>
              </a:rPr>
              <a:t>plusieurs secteurs clés des SVTS</a:t>
            </a:r>
            <a:endParaRPr dirty="0">
              <a:solidFill>
                <a:schemeClr val="bg1"/>
              </a:solidFill>
            </a:endParaRPr>
          </a:p>
          <a:p>
            <a:pPr marL="457200" marR="0" lvl="0" indent="-2794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 sz="2800" i="0" u="none" strike="noStrike" cap="none" dirty="0">
              <a:solidFill>
                <a:srgbClr val="1D8FD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" name="Google Shape;73;p1">
            <a:extLst>
              <a:ext uri="{FF2B5EF4-FFF2-40B4-BE49-F238E27FC236}">
                <a16:creationId xmlns:a16="http://schemas.microsoft.com/office/drawing/2014/main" xmlns="" id="{2260FFF9-FC06-4AED-953A-808E7949CF85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91200" y="4057411"/>
            <a:ext cx="2800800" cy="29152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fr-CA" dirty="0"/>
              <a:t>Le Québec rayonne grâce à</a:t>
            </a:r>
            <a:endParaRPr dirty="0"/>
          </a:p>
        </p:txBody>
      </p:sp>
      <p:sp>
        <p:nvSpPr>
          <p:cNvPr id="93" name="Google Shape;93;p3"/>
          <p:cNvSpPr txBox="1"/>
          <p:nvPr/>
        </p:nvSpPr>
        <p:spPr>
          <a:xfrm>
            <a:off x="838200" y="1868214"/>
            <a:ext cx="11322205" cy="31215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marR="0" lvl="0" indent="-165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E5BAA"/>
              </a:buClr>
              <a:buSzPts val="2800"/>
              <a:buFont typeface="Noto Sans Symbols"/>
              <a:buNone/>
            </a:pPr>
            <a:endParaRPr sz="2800" b="1" i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4" name="Google Shape;94;p3" descr="Une image contenant nid d’abeill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58330" y="4326394"/>
            <a:ext cx="2433670" cy="2531606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3"/>
          <p:cNvSpPr txBox="1"/>
          <p:nvPr/>
        </p:nvSpPr>
        <p:spPr>
          <a:xfrm>
            <a:off x="838201" y="1236850"/>
            <a:ext cx="9110870" cy="4293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indent="-457200">
              <a:lnSpc>
                <a:spcPct val="150000"/>
              </a:lnSpc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dirty="0">
                <a:solidFill>
                  <a:schemeClr val="bg1"/>
                </a:solidFill>
              </a:rPr>
              <a:t>un écosystème fécond, interconnecté et collaboratif</a:t>
            </a:r>
          </a:p>
          <a:p>
            <a:pPr marL="457200" indent="-457200">
              <a:lnSpc>
                <a:spcPct val="150000"/>
              </a:lnSpc>
              <a:buClr>
                <a:srgbClr val="1D8FD5"/>
              </a:buClr>
              <a:buSzPts val="2800"/>
              <a:buFont typeface="Noto Sans Symbols"/>
              <a:buChar char="✔"/>
            </a:pPr>
            <a:endParaRPr lang="fr-CA" dirty="0">
              <a:solidFill>
                <a:schemeClr val="bg1"/>
              </a:solidFill>
            </a:endParaRPr>
          </a:p>
          <a:p>
            <a:pPr marL="457200" indent="-457200">
              <a:lnSpc>
                <a:spcPct val="150000"/>
              </a:lnSpc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dirty="0">
                <a:solidFill>
                  <a:schemeClr val="bg1"/>
                </a:solidFill>
              </a:rPr>
              <a:t>une masse critique d’entreprises novatrices</a:t>
            </a:r>
          </a:p>
          <a:p>
            <a:pPr marL="457200" indent="-457200">
              <a:lnSpc>
                <a:spcPct val="150000"/>
              </a:lnSpc>
              <a:buClr>
                <a:srgbClr val="1D8FD5"/>
              </a:buClr>
              <a:buSzPts val="2800"/>
              <a:buFont typeface="Noto Sans Symbols"/>
              <a:buChar char="✔"/>
            </a:pPr>
            <a:endParaRPr lang="fr-CA" dirty="0">
              <a:solidFill>
                <a:schemeClr val="bg1"/>
              </a:solidFill>
            </a:endParaRPr>
          </a:p>
          <a:p>
            <a:pPr marL="457200" indent="-457200">
              <a:lnSpc>
                <a:spcPct val="150000"/>
              </a:lnSpc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dirty="0">
                <a:solidFill>
                  <a:schemeClr val="bg1"/>
                </a:solidFill>
              </a:rPr>
              <a:t>un réseau de jeunes pousses en pleine croissance, </a:t>
            </a:r>
          </a:p>
          <a:p>
            <a:pPr marL="457200" indent="-457200">
              <a:lnSpc>
                <a:spcPct val="150000"/>
              </a:lnSpc>
              <a:buClr>
                <a:srgbClr val="1D8FD5"/>
              </a:buClr>
              <a:buSzPts val="2800"/>
              <a:buFont typeface="Noto Sans Symbols"/>
              <a:buChar char="✔"/>
              <a:tabLst>
                <a:tab pos="536575" algn="l"/>
              </a:tabLst>
            </a:pPr>
            <a:r>
              <a:rPr lang="fr-CA" sz="2800" dirty="0">
                <a:solidFill>
                  <a:schemeClr val="bg1"/>
                </a:solidFill>
              </a:rPr>
              <a:t>soutenu par plus de 30 incubateurs et accélérateurs d’entreprise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E5BAA"/>
              </a:buClr>
              <a:buSzPts val="4000"/>
              <a:buFont typeface="Arial"/>
              <a:buNone/>
            </a:pPr>
            <a:r>
              <a:rPr lang="fr-CA"/>
              <a:t>Le Québec regroupe</a:t>
            </a:r>
            <a:endParaRPr/>
          </a:p>
        </p:txBody>
      </p:sp>
      <p:sp>
        <p:nvSpPr>
          <p:cNvPr id="102" name="Google Shape;102;p4"/>
          <p:cNvSpPr txBox="1"/>
          <p:nvPr/>
        </p:nvSpPr>
        <p:spPr>
          <a:xfrm>
            <a:off x="838200" y="1542505"/>
            <a:ext cx="10982094" cy="3029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i="0" dirty="0">
                <a:solidFill>
                  <a:schemeClr val="bg1"/>
                </a:solidFill>
                <a:sym typeface="Arial"/>
              </a:rPr>
              <a:t>des champs d’expertise clés pour l’avenir</a:t>
            </a:r>
          </a:p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</a:pPr>
            <a:endParaRPr dirty="0">
              <a:solidFill>
                <a:schemeClr val="bg1"/>
              </a:solidFill>
            </a:endParaRPr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i="0" dirty="0">
                <a:solidFill>
                  <a:schemeClr val="bg1"/>
                </a:solidFill>
                <a:sym typeface="Arial"/>
              </a:rPr>
              <a:t>des collèges et des universités de calibre mondial</a:t>
            </a:r>
          </a:p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</a:pPr>
            <a:endParaRPr dirty="0">
              <a:solidFill>
                <a:schemeClr val="bg1"/>
              </a:solidFill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i="0" dirty="0">
                <a:solidFill>
                  <a:schemeClr val="bg1"/>
                </a:solidFill>
                <a:sym typeface="Arial"/>
              </a:rPr>
              <a:t>des étudiants créatifs, éduqués et multilingues</a:t>
            </a:r>
            <a:endParaRPr dirty="0">
              <a:solidFill>
                <a:schemeClr val="bg1"/>
              </a:solidFill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E5BAA"/>
              </a:buClr>
              <a:buSzPts val="2800"/>
              <a:buFont typeface="Arial"/>
              <a:buNone/>
            </a:pPr>
            <a:endParaRPr sz="2800" b="0" i="0" dirty="0">
              <a:solidFill>
                <a:srgbClr val="1D8FD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Google Shape;74;p1">
            <a:extLst>
              <a:ext uri="{FF2B5EF4-FFF2-40B4-BE49-F238E27FC236}">
                <a16:creationId xmlns:a16="http://schemas.microsoft.com/office/drawing/2014/main" xmlns="" id="{809DAA69-953E-411C-B2DC-07D7B53EE109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91200" y="3817230"/>
            <a:ext cx="2800800" cy="29004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fr-CA"/>
              <a:t>Le Québec offre</a:t>
            </a:r>
            <a:endParaRPr/>
          </a:p>
        </p:txBody>
      </p:sp>
      <p:sp>
        <p:nvSpPr>
          <p:cNvPr id="110" name="Google Shape;110;p5"/>
          <p:cNvSpPr txBox="1"/>
          <p:nvPr/>
        </p:nvSpPr>
        <p:spPr>
          <a:xfrm>
            <a:off x="914400" y="1452248"/>
            <a:ext cx="11037143" cy="38031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indent="-342900">
              <a:lnSpc>
                <a:spcPct val="150000"/>
              </a:lnSpc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i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CA" sz="2800" dirty="0">
                <a:solidFill>
                  <a:schemeClr val="bg1"/>
                </a:solidFill>
              </a:rPr>
              <a:t>un accès privilégié aux grandes zones de libre-échange</a:t>
            </a:r>
          </a:p>
          <a:p>
            <a:pPr>
              <a:lnSpc>
                <a:spcPct val="150000"/>
              </a:lnSpc>
              <a:buClr>
                <a:srgbClr val="1D8FD5"/>
              </a:buClr>
              <a:buSzPts val="2800"/>
            </a:pPr>
            <a:endParaRPr dirty="0">
              <a:solidFill>
                <a:schemeClr val="bg1"/>
              </a:solidFill>
            </a:endParaRPr>
          </a:p>
          <a:p>
            <a:pPr marL="342900" indent="-342900">
              <a:lnSpc>
                <a:spcPct val="150000"/>
              </a:lnSpc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dirty="0">
                <a:solidFill>
                  <a:schemeClr val="bg1"/>
                </a:solidFill>
              </a:rPr>
              <a:t> un environnement favorable pour le financement</a:t>
            </a:r>
          </a:p>
          <a:p>
            <a:pPr>
              <a:lnSpc>
                <a:spcPct val="150000"/>
              </a:lnSpc>
              <a:buClr>
                <a:srgbClr val="1D8FD5"/>
              </a:buClr>
              <a:buSzPts val="2800"/>
            </a:pPr>
            <a:endParaRPr dirty="0">
              <a:solidFill>
                <a:schemeClr val="bg1"/>
              </a:solidFill>
            </a:endParaRPr>
          </a:p>
          <a:p>
            <a:pPr marL="342900" indent="-342900">
              <a:lnSpc>
                <a:spcPct val="150000"/>
              </a:lnSpc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dirty="0">
                <a:solidFill>
                  <a:schemeClr val="bg1"/>
                </a:solidFill>
              </a:rPr>
              <a:t> des mesures incitatives concurrentielles et sectorisées</a:t>
            </a:r>
          </a:p>
          <a:p>
            <a:pPr>
              <a:lnSpc>
                <a:spcPct val="150000"/>
              </a:lnSpc>
              <a:buClr>
                <a:srgbClr val="1D8FD5"/>
              </a:buClr>
              <a:buSzPts val="2800"/>
            </a:pPr>
            <a:endParaRPr dirty="0">
              <a:solidFill>
                <a:schemeClr val="bg1"/>
              </a:solidFill>
            </a:endParaRPr>
          </a:p>
          <a:p>
            <a:pPr marL="342900" indent="-342900">
              <a:lnSpc>
                <a:spcPct val="150000"/>
              </a:lnSpc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dirty="0">
                <a:solidFill>
                  <a:schemeClr val="bg1"/>
                </a:solidFill>
              </a:rPr>
              <a:t> des coûts d’exploitation et d’énergie concurrentiels</a:t>
            </a:r>
            <a:endParaRPr sz="2800" dirty="0">
              <a:solidFill>
                <a:schemeClr val="bg1"/>
              </a:solidFill>
            </a:endParaRPr>
          </a:p>
        </p:txBody>
      </p:sp>
      <p:pic>
        <p:nvPicPr>
          <p:cNvPr id="111" name="Google Shape;111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46395" y="4327200"/>
            <a:ext cx="2445605" cy="253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E5BAA"/>
              </a:buClr>
              <a:buSzPts val="4000"/>
              <a:buFont typeface="Arial"/>
              <a:buNone/>
            </a:pPr>
            <a:r>
              <a:rPr lang="fr-CA" dirty="0"/>
              <a:t>Le Québec se distingue par</a:t>
            </a:r>
            <a:endParaRPr dirty="0"/>
          </a:p>
        </p:txBody>
      </p:sp>
      <p:sp>
        <p:nvSpPr>
          <p:cNvPr id="118" name="Google Shape;118;p6"/>
          <p:cNvSpPr txBox="1"/>
          <p:nvPr/>
        </p:nvSpPr>
        <p:spPr>
          <a:xfrm>
            <a:off x="838199" y="1556745"/>
            <a:ext cx="10115100" cy="36965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marR="0" lvl="0" indent="-4572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dirty="0">
                <a:solidFill>
                  <a:schemeClr val="bg1"/>
                </a:solidFill>
              </a:rPr>
              <a:t>sa qualité de vie exceptionnelle</a:t>
            </a:r>
          </a:p>
          <a:p>
            <a:pPr marR="0" lvl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</a:pPr>
            <a:endParaRPr dirty="0">
              <a:solidFill>
                <a:schemeClr val="bg1"/>
              </a:solidFill>
            </a:endParaRPr>
          </a:p>
          <a:p>
            <a:pPr marL="457200" marR="0" lvl="0" indent="-4572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i="0" dirty="0">
                <a:solidFill>
                  <a:schemeClr val="bg1"/>
                </a:solidFill>
                <a:sym typeface="Arial"/>
              </a:rPr>
              <a:t>son système d’éducation performant et abordable</a:t>
            </a:r>
          </a:p>
          <a:p>
            <a:pPr marR="0" lvl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</a:pPr>
            <a:endParaRPr dirty="0">
              <a:solidFill>
                <a:schemeClr val="bg1"/>
              </a:solidFill>
            </a:endParaRPr>
          </a:p>
          <a:p>
            <a:pPr marL="457200" marR="0" lvl="0" indent="-4572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i="0" dirty="0">
                <a:solidFill>
                  <a:schemeClr val="bg1"/>
                </a:solidFill>
                <a:sym typeface="Arial"/>
              </a:rPr>
              <a:t>son système de santé publique universel</a:t>
            </a:r>
          </a:p>
          <a:p>
            <a:pPr marR="0" lvl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</a:pPr>
            <a:endParaRPr dirty="0">
              <a:solidFill>
                <a:schemeClr val="bg1"/>
              </a:solidFill>
            </a:endParaRPr>
          </a:p>
          <a:p>
            <a:pPr marL="457200" marR="0" lvl="0" indent="-4572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i="0" dirty="0">
                <a:solidFill>
                  <a:schemeClr val="bg1"/>
                </a:solidFill>
                <a:sym typeface="Arial"/>
              </a:rPr>
              <a:t>son incroyable diversité linguistique et culturelle</a:t>
            </a:r>
            <a:endParaRPr dirty="0">
              <a:solidFill>
                <a:schemeClr val="bg1"/>
              </a:solidFill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E5BAA"/>
              </a:buClr>
              <a:buSzPts val="1960"/>
              <a:buFont typeface="Arial"/>
              <a:buNone/>
            </a:pPr>
            <a:endParaRPr sz="1960" b="1" i="0" dirty="0">
              <a:solidFill>
                <a:srgbClr val="1D8FD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Google Shape;72;p1" descr="Une image contenant pièce, dessin&#10;&#10;Description générée automatiquement">
            <a:extLst>
              <a:ext uri="{FF2B5EF4-FFF2-40B4-BE49-F238E27FC236}">
                <a16:creationId xmlns:a16="http://schemas.microsoft.com/office/drawing/2014/main" xmlns="" id="{56371346-5768-4AA3-A463-0EAE4B1E383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91200" y="3690345"/>
            <a:ext cx="2800800" cy="29041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7" descr="Une image contenant bâtiment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15491" y="6250471"/>
            <a:ext cx="252000" cy="2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7" descr="Une image contenant table, chemise, horloge&#10;&#10;Description générée automatiquement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50628" y="6288759"/>
            <a:ext cx="252000" cy="2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7"/>
          <p:cNvSpPr txBox="1"/>
          <p:nvPr/>
        </p:nvSpPr>
        <p:spPr>
          <a:xfrm>
            <a:off x="2305572" y="6214001"/>
            <a:ext cx="214411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A" sz="1800">
                <a:solidFill>
                  <a:srgbClr val="F2F2F2"/>
                </a:solidFill>
                <a:latin typeface="Arial"/>
                <a:ea typeface="Arial"/>
                <a:cs typeface="Arial"/>
                <a:sym typeface="Arial"/>
              </a:rPr>
              <a:t>@</a:t>
            </a:r>
            <a:r>
              <a:rPr lang="fr-CA" sz="1800" dirty="0" err="1">
                <a:solidFill>
                  <a:srgbClr val="F2F2F2"/>
                </a:solidFill>
                <a:latin typeface="Arial"/>
                <a:ea typeface="Arial"/>
                <a:cs typeface="Arial"/>
                <a:sym typeface="Arial"/>
              </a:rPr>
              <a:t>CoolestHotspot</a:t>
            </a:r>
            <a:endParaRPr sz="1800" dirty="0">
              <a:solidFill>
                <a:srgbClr val="F2F2F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7"/>
          <p:cNvSpPr txBox="1"/>
          <p:nvPr/>
        </p:nvSpPr>
        <p:spPr>
          <a:xfrm>
            <a:off x="5140325" y="6214001"/>
            <a:ext cx="268013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A" sz="1800">
                <a:solidFill>
                  <a:srgbClr val="F2F2F2"/>
                </a:solidFill>
                <a:latin typeface="Arial"/>
                <a:ea typeface="Arial"/>
                <a:cs typeface="Arial"/>
                <a:sym typeface="Arial"/>
              </a:rPr>
              <a:t>@The Coolest Hotspot</a:t>
            </a:r>
            <a:endParaRPr/>
          </a:p>
        </p:txBody>
      </p:sp>
      <p:sp>
        <p:nvSpPr>
          <p:cNvPr id="130" name="Google Shape;130;p7"/>
          <p:cNvSpPr txBox="1"/>
          <p:nvPr/>
        </p:nvSpPr>
        <p:spPr>
          <a:xfrm>
            <a:off x="8421898" y="6214001"/>
            <a:ext cx="268013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A" sz="1800">
                <a:solidFill>
                  <a:srgbClr val="F2F2F2"/>
                </a:solidFill>
                <a:latin typeface="Arial"/>
                <a:ea typeface="Arial"/>
                <a:cs typeface="Arial"/>
                <a:sym typeface="Arial"/>
              </a:rPr>
              <a:t>thecoolesthotspot.com</a:t>
            </a:r>
            <a:endParaRPr dirty="0"/>
          </a:p>
        </p:txBody>
      </p:sp>
      <p:pic>
        <p:nvPicPr>
          <p:cNvPr id="131" name="Google Shape;131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52460" y="6270125"/>
            <a:ext cx="252000" cy="2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77;p1">
            <a:extLst>
              <a:ext uri="{FF2B5EF4-FFF2-40B4-BE49-F238E27FC236}">
                <a16:creationId xmlns:a16="http://schemas.microsoft.com/office/drawing/2014/main" xmlns="" id="{BCC57407-0233-4F6B-B42C-80B3F3F82ADE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9295" y="684923"/>
            <a:ext cx="4732501" cy="200757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DBFA4983-C8FD-44A4-B8A8-AD955867401B}"/>
              </a:ext>
            </a:extLst>
          </p:cNvPr>
          <p:cNvSpPr/>
          <p:nvPr/>
        </p:nvSpPr>
        <p:spPr>
          <a:xfrm>
            <a:off x="654203" y="3376851"/>
            <a:ext cx="1057950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2800" dirty="0">
                <a:solidFill>
                  <a:schemeClr val="bg1"/>
                </a:solidFill>
              </a:rPr>
              <a:t>rassemble et représente les acteurs québécois du secteur des sciences de la vie et des technologies de la </a:t>
            </a:r>
            <a:r>
              <a:rPr lang="fr-CA" sz="2800" dirty="0" smtClean="0">
                <a:solidFill>
                  <a:schemeClr val="bg1"/>
                </a:solidFill>
              </a:rPr>
              <a:t>santé. </a:t>
            </a:r>
            <a:r>
              <a:rPr lang="fr-CA" sz="2800" dirty="0">
                <a:solidFill>
                  <a:schemeClr val="bg1"/>
                </a:solidFill>
              </a:rPr>
              <a:t>Sa mission consiste à faire rayonner l’écosystème des SVTS et la région pour accroître leur visibilité et leur compétitivité à l’international,</a:t>
            </a:r>
            <a:br>
              <a:rPr lang="fr-CA" sz="2800" dirty="0">
                <a:solidFill>
                  <a:schemeClr val="bg1"/>
                </a:solidFill>
              </a:rPr>
            </a:br>
            <a:r>
              <a:rPr lang="fr-CA" sz="2800" dirty="0">
                <a:solidFill>
                  <a:schemeClr val="bg1"/>
                </a:solidFill>
              </a:rPr>
              <a:t>en vue d’attirer des investissements.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UVERTURE TCH">
  <a:themeElements>
    <a:clrScheme name="TCH">
      <a:dk1>
        <a:srgbClr val="000000"/>
      </a:dk1>
      <a:lt1>
        <a:srgbClr val="FFFFFF"/>
      </a:lt1>
      <a:dk2>
        <a:srgbClr val="005BAA"/>
      </a:dk2>
      <a:lt2>
        <a:srgbClr val="FFFFFF"/>
      </a:lt2>
      <a:accent1>
        <a:srgbClr val="008FD5"/>
      </a:accent1>
      <a:accent2>
        <a:srgbClr val="ED1B34"/>
      </a:accent2>
      <a:accent3>
        <a:srgbClr val="954F72"/>
      </a:accent3>
      <a:accent4>
        <a:srgbClr val="005BAA"/>
      </a:accent4>
      <a:accent5>
        <a:srgbClr val="70AD47"/>
      </a:accent5>
      <a:accent6>
        <a:srgbClr val="FFC000"/>
      </a:accent6>
      <a:hlink>
        <a:srgbClr val="005BAA"/>
      </a:hlink>
      <a:folHlink>
        <a:srgbClr val="008FD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205</Words>
  <Application>Microsoft Macintosh PowerPoint</Application>
  <PresentationFormat>Grand écran</PresentationFormat>
  <Paragraphs>48</Paragraphs>
  <Slides>7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Calibri</vt:lpstr>
      <vt:lpstr>Noto Sans Symbols</vt:lpstr>
      <vt:lpstr>Arial</vt:lpstr>
      <vt:lpstr>COUVERTURE TCH</vt:lpstr>
      <vt:lpstr>Présentation PowerPoint</vt:lpstr>
      <vt:lpstr>Le Québec est</vt:lpstr>
      <vt:lpstr>Le Québec rayonne grâce à</vt:lpstr>
      <vt:lpstr>Le Québec regroupe</vt:lpstr>
      <vt:lpstr>Le Québec offre</vt:lpstr>
      <vt:lpstr>Le Québec se distingue par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Utilisateur de Microsoft Office</cp:lastModifiedBy>
  <cp:revision>9</cp:revision>
  <dcterms:created xsi:type="dcterms:W3CDTF">2019-10-09T15:38:05Z</dcterms:created>
  <dcterms:modified xsi:type="dcterms:W3CDTF">2020-02-13T17:44:36Z</dcterms:modified>
</cp:coreProperties>
</file>