
<file path=[Content_Types].xml><?xml version="1.0" encoding="utf-8"?>
<Types xmlns="http://schemas.openxmlformats.org/package/2006/content-types">
  <Default Extension="xml" ContentType="application/xml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  <p:ext uri="http://customooxmlschemas.google.com/">
      <go:slidesCustomData xmlns:go="http://customooxmlschemas.google.com/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12" roundtripDataSignature="AMtx7mg8PScWgNzy4vT0g2LE+/ds4tGV7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5831"/>
    <p:restoredTop sz="96272"/>
  </p:normalViewPr>
  <p:slideViewPr>
    <p:cSldViewPr snapToGrid="0">
      <p:cViewPr varScale="1">
        <p:scale>
          <a:sx n="116" d="100"/>
          <a:sy n="116" d="100"/>
        </p:scale>
        <p:origin x="208" y="4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2" Type="http://customschemas.google.com/relationships/presentationmetadata" Target="metadata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CA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832538211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8" name="Google Shape;68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9" name="Google Shape;69;p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CA"/>
              <a:t>1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5924700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0" name="Google Shape;80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1" name="Google Shape;81;p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CA"/>
              <a:t>2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06754330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9" name="Google Shape;89;p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0" name="Google Shape;90;p3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CA"/>
              <a:t>3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76743502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8" name="Google Shape;98;p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9" name="Google Shape;99;p4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CA"/>
              <a:t>4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9373171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6" name="Google Shape;106;p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7" name="Google Shape;107;p5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CA"/>
              <a:t>5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7210519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14" name="Google Shape;114;p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5" name="Google Shape;115;p6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CA"/>
              <a:t>6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27924386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22" name="Google Shape;122;p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3" name="Google Shape;123;p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CA"/>
              <a:t>7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7928825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g"/><Relationship Id="rId3" Type="http://schemas.openxmlformats.org/officeDocument/2006/relationships/image" Target="../media/image3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g"/><Relationship Id="rId3" Type="http://schemas.openxmlformats.org/officeDocument/2006/relationships/image" Target="../media/image3.pn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iapositive de titre">
  <p:cSld name="Diapositive de titre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Google Shape;24;p10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5" name="Google Shape;25;p10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E5BAA"/>
              </a:buClr>
              <a:buSzPts val="4000"/>
              <a:buFont typeface="Arial"/>
              <a:buNone/>
              <a:defRPr sz="4000">
                <a:solidFill>
                  <a:srgbClr val="0E5BAA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" name="Google Shape;26;p1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1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8" name="Google Shape;28;p1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lvl="1" indent="0" algn="r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lvl="2" indent="0" algn="r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lvl="3" indent="0" algn="r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lvl="4" indent="0" algn="r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lvl="5" indent="0" algn="r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lvl="6" indent="0" algn="r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lvl="7" indent="0" algn="r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lvl="8" indent="0" algn="r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CA"/>
              <a:t>‹#›</a:t>
            </a:fld>
            <a:endParaRPr/>
          </a:p>
        </p:txBody>
      </p:sp>
      <p:sp>
        <p:nvSpPr>
          <p:cNvPr id="29" name="Google Shape;29;p10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191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D8FD5"/>
              </a:buClr>
              <a:buSzPts val="3000"/>
              <a:buFont typeface="Arial"/>
              <a:buChar char="•"/>
              <a:defRPr sz="3000" b="1" i="0" u="none" strike="noStrike" cap="none">
                <a:solidFill>
                  <a:srgbClr val="1D8FD5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5_Diapositive de titre">
  <p:cSld name="5_Diapositive de titre"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="" xmlns:a16="http://schemas.microsoft.com/office/drawing/2014/main" id="{0A1564F4-A0C7-499A-BDCA-E9750E3888D5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/>
          </a:p>
        </p:txBody>
      </p:sp>
      <p:sp>
        <p:nvSpPr>
          <p:cNvPr id="32" name="Google Shape;32;p1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Font typeface="Arial"/>
              <a:buNone/>
              <a:defRPr sz="40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3" name="Google Shape;33;p1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4" name="Google Shape;34;p1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1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lvl="1" indent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lvl="2" indent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lvl="3" indent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lvl="4" indent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lvl="5" indent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lvl="6" indent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lvl="7" indent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lvl="8" indent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CA"/>
              <a:t>‹#›</a:t>
            </a:fld>
            <a:endParaRPr/>
          </a:p>
        </p:txBody>
      </p:sp>
      <p:sp>
        <p:nvSpPr>
          <p:cNvPr id="36" name="Google Shape;36;p11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solidFill>
            <a:srgbClr val="FFFFFF">
              <a:alpha val="0"/>
            </a:srgbClr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191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Arial"/>
              <a:buChar char="•"/>
              <a:defRPr sz="3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pic>
        <p:nvPicPr>
          <p:cNvPr id="37" name="Google Shape;37;p11" descr="Une image contenant lumière, dessin, horloge, miroir&#10;&#10;Description générée automatiquement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589522" y="6272512"/>
            <a:ext cx="799200" cy="266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_Diapositive de titre">
  <p:cSld name="3_Diapositive de titre">
    <p:spTree>
      <p:nvGrpSpPr>
        <p:cNvPr id="1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="" xmlns:a16="http://schemas.microsoft.com/office/drawing/2014/main" id="{AF7A89E1-C6F9-4511-B7CA-643C54A005C1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/>
          </a:p>
        </p:txBody>
      </p:sp>
      <p:sp>
        <p:nvSpPr>
          <p:cNvPr id="40" name="Google Shape;40;p12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Font typeface="Arial"/>
              <a:buNone/>
              <a:defRPr sz="40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1" name="Google Shape;41;p1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1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3" name="Google Shape;43;p1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lvl="1" indent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lvl="2" indent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lvl="3" indent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lvl="4" indent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lvl="5" indent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lvl="6" indent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lvl="7" indent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lvl="8" indent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CA"/>
              <a:t>‹#›</a:t>
            </a:fld>
            <a:endParaRPr/>
          </a:p>
        </p:txBody>
      </p:sp>
      <p:sp>
        <p:nvSpPr>
          <p:cNvPr id="44" name="Google Shape;44;p12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solidFill>
            <a:srgbClr val="FFFFFF">
              <a:alpha val="0"/>
            </a:srgbClr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191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Arial"/>
              <a:buChar char="•"/>
              <a:defRPr sz="3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pic>
        <p:nvPicPr>
          <p:cNvPr id="45" name="Google Shape;45;p12" descr="Une image contenant lumière, dessin, horloge, miroir&#10;&#10;Description générée automatiquement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589522" y="6272512"/>
            <a:ext cx="799200" cy="266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_Diapositive de titre" preserve="1">
  <p:cSld name="7_Diapositive de titre">
    <p:spTree>
      <p:nvGrpSpPr>
        <p:cNvPr id="1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="" xmlns:a16="http://schemas.microsoft.com/office/drawing/2014/main" id="{AF7A89E1-C6F9-4511-B7CA-643C54A005C1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/>
          </a:p>
        </p:txBody>
      </p:sp>
      <p:sp>
        <p:nvSpPr>
          <p:cNvPr id="40" name="Google Shape;40;p12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Font typeface="Arial"/>
              <a:buNone/>
              <a:defRPr sz="40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1" name="Google Shape;41;p1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1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3" name="Google Shape;43;p1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lvl="1" indent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lvl="2" indent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lvl="3" indent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lvl="4" indent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lvl="5" indent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lvl="6" indent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lvl="7" indent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lvl="8" indent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CA"/>
              <a:t>‹#›</a:t>
            </a:fld>
            <a:endParaRPr/>
          </a:p>
        </p:txBody>
      </p:sp>
      <p:sp>
        <p:nvSpPr>
          <p:cNvPr id="44" name="Google Shape;44;p12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solidFill>
            <a:srgbClr val="FFFFFF">
              <a:alpha val="0"/>
            </a:srgbClr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191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Arial"/>
              <a:buChar char="•"/>
              <a:defRPr sz="3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pic>
        <p:nvPicPr>
          <p:cNvPr id="45" name="Google Shape;45;p12" descr="Une image contenant lumière, dessin, horloge, miroir&#10;&#10;Description générée automatiquement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589522" y="6272512"/>
            <a:ext cx="799200" cy="2664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3268029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RE TCH">
  <p:cSld name="TITRE TCH"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" name="Google Shape;47;p1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48" name="Google Shape;48;p13"/>
          <p:cNvSpPr txBox="1">
            <a:spLocks noGrp="1"/>
          </p:cNvSpPr>
          <p:nvPr>
            <p:ph type="title"/>
          </p:nvPr>
        </p:nvSpPr>
        <p:spPr>
          <a:xfrm>
            <a:off x="968829" y="2357210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9" name="Google Shape;49;p13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0" name="Google Shape;50;p1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1" name="Google Shape;51;p1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lvl="1" indent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lvl="2" indent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lvl="3" indent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lvl="4" indent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lvl="5" indent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lvl="6" indent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lvl="7" indent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lvl="8" indent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C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4_Diapositive de titre">
  <p:cSld name="4_Diapositive de titre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Google Shape;16;p9" descr="Une image contenant animal, poisson, plane, eau&#10;&#10;Description générée automatiquement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7" name="Google Shape;17;p9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000"/>
              <a:buFont typeface="Arial"/>
              <a:buNone/>
              <a:defRPr sz="4000">
                <a:solidFill>
                  <a:schemeClr val="lt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9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" name="Google Shape;20;p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lvl="1" indent="0" algn="r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lvl="2" indent="0" algn="r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lvl="3" indent="0" algn="r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lvl="4" indent="0" algn="r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lvl="5" indent="0" algn="r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lvl="6" indent="0" algn="r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lvl="7" indent="0" algn="r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lvl="8" indent="0" algn="r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CA"/>
              <a:t>‹#›</a:t>
            </a:fld>
            <a:endParaRPr/>
          </a:p>
        </p:txBody>
      </p:sp>
      <p:sp>
        <p:nvSpPr>
          <p:cNvPr id="21" name="Google Shape;21;p9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191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2"/>
              </a:buClr>
              <a:buSzPts val="3000"/>
              <a:buFont typeface="Arial"/>
              <a:buChar char="•"/>
              <a:defRPr sz="30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2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pic>
        <p:nvPicPr>
          <p:cNvPr id="22" name="Google Shape;22;p9" descr="Une image contenant lumière, dessin, horloge, miroir&#10;&#10;Description générée automatiquement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89522" y="6272512"/>
            <a:ext cx="799200" cy="266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6_Diapositive de titre">
  <p:cSld name="6_Diapositive de titre">
    <p:spTree>
      <p:nvGrpSpPr>
        <p:cNvPr id="1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" name="Google Shape;53;p14" descr="Une image contenant dessin&#10;&#10;Description générée automatiquement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54" name="Google Shape;54;p14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Font typeface="Arial"/>
              <a:buNone/>
              <a:defRPr sz="40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5" name="Google Shape;55;p1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1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7" name="Google Shape;57;p1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lvl="1" indent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lvl="2" indent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lvl="3" indent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lvl="4" indent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lvl="5" indent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lvl="6" indent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lvl="7" indent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lvl="8" indent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CA"/>
              <a:t>‹#›</a:t>
            </a:fld>
            <a:endParaRPr/>
          </a:p>
        </p:txBody>
      </p:sp>
      <p:sp>
        <p:nvSpPr>
          <p:cNvPr id="58" name="Google Shape;58;p14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solidFill>
            <a:srgbClr val="FFFFFF">
              <a:alpha val="0"/>
            </a:srgbClr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191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Arial"/>
              <a:buChar char="•"/>
              <a:defRPr sz="3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pic>
        <p:nvPicPr>
          <p:cNvPr id="59" name="Google Shape;59;p14" descr="Une image contenant lumière, dessin, horloge, miroir&#10;&#10;Description générée automatiquement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89522" y="6272512"/>
            <a:ext cx="799200" cy="266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Diapositive de titre">
  <p:cSld name="1_Diapositive de titre"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" name="Google Shape;61;p1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62" name="Google Shape;62;p15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15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4" name="Google Shape;64;p15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lvl="1" indent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lvl="2" indent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lvl="3" indent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lvl="4" indent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lvl="5" indent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lvl="6" indent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lvl="7" indent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lvl="8" indent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CA"/>
              <a:t>‹#›</a:t>
            </a:fld>
            <a:endParaRPr/>
          </a:p>
        </p:txBody>
      </p:sp>
      <p:sp>
        <p:nvSpPr>
          <p:cNvPr id="65" name="Google Shape;65;p15"/>
          <p:cNvSpPr txBox="1">
            <a:spLocks noGrp="1"/>
          </p:cNvSpPr>
          <p:nvPr>
            <p:ph type="title"/>
          </p:nvPr>
        </p:nvSpPr>
        <p:spPr>
          <a:xfrm>
            <a:off x="968829" y="2357210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theme" Target="../theme/theme1.xml"/><Relationship Id="rId10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oogle Shape;10;p8"/>
          <p:cNvPicPr preferRelativeResize="0"/>
          <p:nvPr/>
        </p:nvPicPr>
        <p:blipFill rotWithShape="1">
          <a:blip r:embed="rId10">
            <a:alphaModFix/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Google Shape;11;p8"/>
          <p:cNvSpPr txBox="1">
            <a:spLocks noGrp="1"/>
          </p:cNvSpPr>
          <p:nvPr>
            <p:ph type="title"/>
          </p:nvPr>
        </p:nvSpPr>
        <p:spPr>
          <a:xfrm>
            <a:off x="968829" y="2357210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Arial"/>
              <a:buNone/>
              <a:defRPr sz="6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2" name="Google Shape;12;p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" name="Google Shape;13;p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" name="Google Shape;14;p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CA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6" r:id="rId4"/>
    <p:sldLayoutId id="2147483653" r:id="rId5"/>
    <p:sldLayoutId id="2147483649" r:id="rId6"/>
    <p:sldLayoutId id="2147483654" r:id="rId7"/>
    <p:sldLayoutId id="2147483655" r:id="rId8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8.png"/><Relationship Id="rId5" Type="http://schemas.openxmlformats.org/officeDocument/2006/relationships/image" Target="../media/image9.png"/><Relationship Id="rId6" Type="http://schemas.openxmlformats.org/officeDocument/2006/relationships/image" Target="../media/image10.png"/><Relationship Id="rId7" Type="http://schemas.openxmlformats.org/officeDocument/2006/relationships/image" Target="../media/image11.png"/><Relationship Id="rId8" Type="http://schemas.openxmlformats.org/officeDocument/2006/relationships/image" Target="../media/image12.png"/><Relationship Id="rId9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4" Type="http://schemas.openxmlformats.org/officeDocument/2006/relationships/image" Target="../media/image15.png"/><Relationship Id="rId5" Type="http://schemas.openxmlformats.org/officeDocument/2006/relationships/image" Target="../media/image16.png"/><Relationship Id="rId6" Type="http://schemas.openxmlformats.org/officeDocument/2006/relationships/image" Target="../media/image17.jp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" name="Google Shape;71;p1" descr="Une image contenant nid d’abeille&#10;&#10;Description générée automatiquement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239363" y="4833183"/>
            <a:ext cx="1384294" cy="1440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" descr="Une image contenant pièce, dessin&#10;&#10;Description générée automatiquement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0095281" y="3894200"/>
            <a:ext cx="1388774" cy="1440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3" name="Google Shape;73;p1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959365" y="4113183"/>
            <a:ext cx="1383476" cy="1440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4" name="Google Shape;74;p1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5520179" y="4177191"/>
            <a:ext cx="1390534" cy="1440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5" name="Google Shape;75;p1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7867617" y="4802413"/>
            <a:ext cx="1391525" cy="1440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6" name="Google Shape;76;p1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1237725" y="849825"/>
            <a:ext cx="3394629" cy="2041224"/>
          </a:xfrm>
          <a:prstGeom prst="rect">
            <a:avLst/>
          </a:prstGeom>
          <a:noFill/>
          <a:ln>
            <a:noFill/>
          </a:ln>
        </p:spPr>
      </p:pic>
      <p:pic>
        <p:nvPicPr>
          <p:cNvPr id="77" name="Google Shape;77;p1"/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>
            <a:off x="6135706" y="849825"/>
            <a:ext cx="4811820" cy="20412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E5BAA"/>
              </a:buClr>
              <a:buSzPts val="4000"/>
              <a:buFont typeface="Arial"/>
              <a:buNone/>
            </a:pPr>
            <a:r>
              <a:rPr lang="fr-CA" dirty="0"/>
              <a:t>Le Québec est</a:t>
            </a:r>
            <a:endParaRPr sz="2800" dirty="0"/>
          </a:p>
        </p:txBody>
      </p:sp>
      <p:sp>
        <p:nvSpPr>
          <p:cNvPr id="85" name="Google Shape;85;p2"/>
          <p:cNvSpPr txBox="1"/>
          <p:nvPr/>
        </p:nvSpPr>
        <p:spPr>
          <a:xfrm>
            <a:off x="838198" y="1666237"/>
            <a:ext cx="9733157" cy="30290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457200" marR="0" lvl="0" indent="-2794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E5BAA"/>
              </a:buClr>
              <a:buSzPts val="2800"/>
              <a:buFont typeface="Noto Sans Symbols"/>
              <a:buNone/>
            </a:pPr>
            <a:endParaRPr sz="2800" b="1" i="0" u="none" strike="noStrike" cap="none">
              <a:solidFill>
                <a:srgbClr val="1D8FD5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6" name="Google Shape;86;p2"/>
          <p:cNvSpPr txBox="1"/>
          <p:nvPr/>
        </p:nvSpPr>
        <p:spPr>
          <a:xfrm>
            <a:off x="827050" y="1666237"/>
            <a:ext cx="10526750" cy="48936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457200" marR="0" lvl="0" indent="-4572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1D8FD5"/>
              </a:buClr>
              <a:buSzPts val="2800"/>
              <a:buFont typeface="Noto Sans Symbols"/>
              <a:buChar char="✔"/>
            </a:pPr>
            <a:r>
              <a:rPr lang="fr-CA" sz="2800" dirty="0">
                <a:solidFill>
                  <a:schemeClr val="accent1"/>
                </a:solidFill>
              </a:rPr>
              <a:t>un leader mondial en intelligence artificielle et en apprentissage profond</a:t>
            </a:r>
          </a:p>
          <a:p>
            <a:pPr marR="0" lvl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1D8FD5"/>
              </a:buClr>
              <a:buSzPts val="2800"/>
            </a:pPr>
            <a:endParaRPr dirty="0">
              <a:solidFill>
                <a:schemeClr val="accent1"/>
              </a:solidFill>
            </a:endParaRPr>
          </a:p>
          <a:p>
            <a:pPr marL="457200" marR="0" lvl="0" indent="-4572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1D8FD5"/>
              </a:buClr>
              <a:buSzPts val="2800"/>
              <a:buFont typeface="Noto Sans Symbols"/>
              <a:buChar char="✔"/>
            </a:pPr>
            <a:r>
              <a:rPr lang="fr-CA" sz="2800" i="0" u="none" strike="noStrike" cap="none" dirty="0">
                <a:solidFill>
                  <a:schemeClr val="accent1"/>
                </a:solidFill>
                <a:sym typeface="Arial"/>
              </a:rPr>
              <a:t>un carrefour d’excellence scientifique mondialement renommé</a:t>
            </a:r>
          </a:p>
          <a:p>
            <a:pPr marR="0" lvl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1D8FD5"/>
              </a:buClr>
              <a:buSzPts val="2800"/>
            </a:pPr>
            <a:endParaRPr dirty="0">
              <a:solidFill>
                <a:schemeClr val="accent1"/>
              </a:solidFill>
            </a:endParaRPr>
          </a:p>
          <a:p>
            <a:pPr marL="457200" marR="0" lvl="0" indent="-4572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1D8FD5"/>
              </a:buClr>
              <a:buSzPts val="2800"/>
              <a:buFont typeface="Noto Sans Symbols"/>
              <a:buChar char="✔"/>
            </a:pPr>
            <a:r>
              <a:rPr lang="fr-CA" sz="2800" i="0" u="none" strike="noStrike" cap="none" dirty="0">
                <a:solidFill>
                  <a:schemeClr val="accent1"/>
                </a:solidFill>
                <a:sym typeface="Arial"/>
              </a:rPr>
              <a:t>une plaque tournante exceptionnelle pour</a:t>
            </a:r>
            <a:endParaRPr dirty="0">
              <a:solidFill>
                <a:schemeClr val="accent1"/>
              </a:solidFill>
            </a:endParaRPr>
          </a:p>
          <a:p>
            <a:pPr marL="44450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-CA" sz="2800" i="0" u="none" strike="noStrike" cap="none" dirty="0">
                <a:solidFill>
                  <a:schemeClr val="accent1"/>
                </a:solidFill>
                <a:sym typeface="Arial"/>
              </a:rPr>
              <a:t>plusieurs secteurs clés des SVTS</a:t>
            </a:r>
            <a:endParaRPr dirty="0">
              <a:solidFill>
                <a:schemeClr val="accent1"/>
              </a:solidFill>
            </a:endParaRPr>
          </a:p>
          <a:p>
            <a:pPr marL="457200" marR="0" lvl="0" indent="-2794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Noto Sans Symbols"/>
              <a:buNone/>
            </a:pPr>
            <a:endParaRPr sz="2800" i="0" u="none" strike="noStrike" cap="none" dirty="0">
              <a:solidFill>
                <a:srgbClr val="1D8FD5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9" name="Google Shape;73;p1">
            <a:extLst>
              <a:ext uri="{FF2B5EF4-FFF2-40B4-BE49-F238E27FC236}">
                <a16:creationId xmlns="" xmlns:a16="http://schemas.microsoft.com/office/drawing/2014/main" id="{2260FFF9-FC06-4AED-953A-808E7949CF85}"/>
              </a:ext>
            </a:extLst>
          </p:cNvPr>
          <p:cNvPicPr preferRelativeResize="0">
            <a:picLocks noChangeAspect="1"/>
          </p:cNvPicPr>
          <p:nvPr/>
        </p:nvPicPr>
        <p:blipFill rotWithShape="1">
          <a:blip r:embed="rId3">
            <a:alphaModFix/>
            <a:duotone>
              <a:prstClr val="black"/>
              <a:schemeClr val="accent1">
                <a:tint val="45000"/>
                <a:satMod val="400000"/>
              </a:schemeClr>
            </a:duotone>
          </a:blip>
          <a:srcRect/>
          <a:stretch/>
        </p:blipFill>
        <p:spPr>
          <a:xfrm>
            <a:off x="9391200" y="3942769"/>
            <a:ext cx="2800800" cy="291523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Font typeface="Arial"/>
              <a:buNone/>
            </a:pPr>
            <a:r>
              <a:rPr lang="fr-CA" dirty="0"/>
              <a:t>Le Québec rayonne grâce à</a:t>
            </a:r>
            <a:endParaRPr dirty="0"/>
          </a:p>
        </p:txBody>
      </p:sp>
      <p:sp>
        <p:nvSpPr>
          <p:cNvPr id="93" name="Google Shape;93;p3"/>
          <p:cNvSpPr txBox="1"/>
          <p:nvPr/>
        </p:nvSpPr>
        <p:spPr>
          <a:xfrm>
            <a:off x="838200" y="1868214"/>
            <a:ext cx="11322205" cy="31215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342900" marR="0" lvl="0" indent="-1651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E5BAA"/>
              </a:buClr>
              <a:buSzPts val="2800"/>
              <a:buFont typeface="Noto Sans Symbols"/>
              <a:buNone/>
            </a:pPr>
            <a:endParaRPr sz="2800" b="1" i="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94" name="Google Shape;94;p3" descr="Une image contenant nid d’abeille&#10;&#10;Description générée automatiquement"/>
          <p:cNvPicPr preferRelativeResize="0"/>
          <p:nvPr/>
        </p:nvPicPr>
        <p:blipFill rotWithShape="1">
          <a:blip r:embed="rId3">
            <a:alphaModFix/>
            <a:duotone>
              <a:prstClr val="black"/>
              <a:schemeClr val="accent2">
                <a:tint val="45000"/>
                <a:satMod val="400000"/>
              </a:schemeClr>
            </a:duotone>
          </a:blip>
          <a:srcRect/>
          <a:stretch/>
        </p:blipFill>
        <p:spPr>
          <a:xfrm>
            <a:off x="9758330" y="3961269"/>
            <a:ext cx="2433670" cy="2531606"/>
          </a:xfrm>
          <a:prstGeom prst="rect">
            <a:avLst/>
          </a:prstGeom>
          <a:noFill/>
          <a:ln>
            <a:noFill/>
          </a:ln>
        </p:spPr>
      </p:pic>
      <p:sp>
        <p:nvSpPr>
          <p:cNvPr id="95" name="Google Shape;95;p3"/>
          <p:cNvSpPr txBox="1"/>
          <p:nvPr/>
        </p:nvSpPr>
        <p:spPr>
          <a:xfrm>
            <a:off x="838200" y="1730448"/>
            <a:ext cx="9110870" cy="33239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457200" indent="-457200">
              <a:lnSpc>
                <a:spcPct val="150000"/>
              </a:lnSpc>
              <a:buClr>
                <a:srgbClr val="1D8FD5"/>
              </a:buClr>
              <a:buSzPts val="2800"/>
              <a:buFont typeface="Noto Sans Symbols"/>
              <a:buChar char="✔"/>
            </a:pPr>
            <a:r>
              <a:rPr lang="fr-CA" sz="2800" dirty="0">
                <a:solidFill>
                  <a:schemeClr val="accent1"/>
                </a:solidFill>
              </a:rPr>
              <a:t>un écosystème fécond, interconnecté et </a:t>
            </a:r>
            <a:r>
              <a:rPr lang="fr-CA" sz="2800" dirty="0" smtClean="0">
                <a:solidFill>
                  <a:schemeClr val="accent1"/>
                </a:solidFill>
              </a:rPr>
              <a:t>collaboratif</a:t>
            </a:r>
          </a:p>
          <a:p>
            <a:pPr>
              <a:lnSpc>
                <a:spcPct val="150000"/>
              </a:lnSpc>
              <a:buClr>
                <a:srgbClr val="1D8FD5"/>
              </a:buClr>
              <a:buSzPts val="2800"/>
            </a:pPr>
            <a:endParaRPr lang="fr-CA" dirty="0">
              <a:solidFill>
                <a:schemeClr val="accent1"/>
              </a:solidFill>
            </a:endParaRPr>
          </a:p>
          <a:p>
            <a:pPr marL="457200" lvl="0" indent="-457200">
              <a:lnSpc>
                <a:spcPct val="150000"/>
              </a:lnSpc>
              <a:buClr>
                <a:srgbClr val="1D8FD5"/>
              </a:buClr>
              <a:buSzPts val="2800"/>
              <a:buFont typeface="Noto Sans Symbols"/>
              <a:buChar char="✔"/>
            </a:pPr>
            <a:r>
              <a:rPr lang="fr-CA" sz="2800" dirty="0" smtClean="0">
                <a:solidFill>
                  <a:schemeClr val="accent1"/>
                </a:solidFill>
              </a:rPr>
              <a:t> </a:t>
            </a:r>
            <a:r>
              <a:rPr lang="fr-CA" sz="2800" dirty="0">
                <a:solidFill>
                  <a:schemeClr val="accent1"/>
                </a:solidFill>
              </a:rPr>
              <a:t>une masse critique d’entreprises </a:t>
            </a:r>
            <a:r>
              <a:rPr lang="fr-CA" sz="2800" dirty="0" smtClean="0">
                <a:solidFill>
                  <a:schemeClr val="accent1"/>
                </a:solidFill>
              </a:rPr>
              <a:t>novatrices</a:t>
            </a:r>
          </a:p>
          <a:p>
            <a:pPr lvl="0">
              <a:lnSpc>
                <a:spcPct val="150000"/>
              </a:lnSpc>
              <a:buClr>
                <a:srgbClr val="1D8FD5"/>
              </a:buClr>
              <a:buSzPts val="2800"/>
            </a:pPr>
            <a:endParaRPr lang="fr-CA" dirty="0">
              <a:solidFill>
                <a:schemeClr val="accent1"/>
              </a:solidFill>
            </a:endParaRPr>
          </a:p>
          <a:p>
            <a:pPr marL="457200" lvl="0" indent="-457200">
              <a:lnSpc>
                <a:spcPct val="150000"/>
              </a:lnSpc>
              <a:buClr>
                <a:srgbClr val="1D8FD5"/>
              </a:buClr>
              <a:buSzPts val="2800"/>
              <a:buFont typeface="Noto Sans Symbols"/>
              <a:buChar char="✔"/>
            </a:pPr>
            <a:r>
              <a:rPr lang="fr-CA" sz="2800" dirty="0">
                <a:solidFill>
                  <a:schemeClr val="accent1"/>
                </a:solidFill>
              </a:rPr>
              <a:t> un réseau de jeunes pousses en pleine croissance, </a:t>
            </a:r>
          </a:p>
          <a:p>
            <a:pPr lvl="0">
              <a:lnSpc>
                <a:spcPct val="150000"/>
              </a:lnSpc>
              <a:buClr>
                <a:srgbClr val="1D8FD5"/>
              </a:buClr>
              <a:buSzPts val="2800"/>
              <a:tabLst>
                <a:tab pos="536575" algn="l"/>
              </a:tabLst>
            </a:pPr>
            <a:r>
              <a:rPr lang="fr-CA" sz="2800" dirty="0">
                <a:solidFill>
                  <a:schemeClr val="accent1"/>
                </a:solidFill>
              </a:rPr>
              <a:t>soutenu par plus de 30 incubateurs et accélérateurs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E5BAA"/>
              </a:buClr>
              <a:buSzPts val="4000"/>
              <a:buFont typeface="Arial"/>
              <a:buNone/>
            </a:pPr>
            <a:r>
              <a:rPr lang="fr-CA"/>
              <a:t>Le Québec regroupe</a:t>
            </a:r>
            <a:endParaRPr/>
          </a:p>
        </p:txBody>
      </p:sp>
      <p:sp>
        <p:nvSpPr>
          <p:cNvPr id="102" name="Google Shape;102;p4"/>
          <p:cNvSpPr txBox="1"/>
          <p:nvPr/>
        </p:nvSpPr>
        <p:spPr>
          <a:xfrm>
            <a:off x="838200" y="1690688"/>
            <a:ext cx="10982094" cy="30290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457200" marR="0" lvl="0" indent="-4572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1D8FD5"/>
              </a:buClr>
              <a:buSzPts val="2800"/>
              <a:buFont typeface="Noto Sans Symbols"/>
              <a:buChar char="✔"/>
            </a:pPr>
            <a:r>
              <a:rPr lang="fr-CA" sz="2800" i="0" dirty="0">
                <a:solidFill>
                  <a:schemeClr val="accent1"/>
                </a:solidFill>
                <a:sym typeface="Arial"/>
              </a:rPr>
              <a:t>des champs d’expertise clés pour l’avenir</a:t>
            </a:r>
          </a:p>
          <a:p>
            <a:pPr marR="0" lvl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1D8FD5"/>
              </a:buClr>
              <a:buSzPts val="2800"/>
            </a:pPr>
            <a:endParaRPr dirty="0">
              <a:solidFill>
                <a:schemeClr val="accent1"/>
              </a:solidFill>
            </a:endParaRPr>
          </a:p>
          <a:p>
            <a:pPr marL="457200" marR="0" lvl="0" indent="-4572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1D8FD5"/>
              </a:buClr>
              <a:buSzPts val="2800"/>
              <a:buFont typeface="Noto Sans Symbols"/>
              <a:buChar char="✔"/>
            </a:pPr>
            <a:r>
              <a:rPr lang="fr-CA" sz="2800" i="0" dirty="0">
                <a:solidFill>
                  <a:schemeClr val="accent1"/>
                </a:solidFill>
                <a:sym typeface="Arial"/>
              </a:rPr>
              <a:t>des collèges et des universités de calibre mondial</a:t>
            </a:r>
          </a:p>
          <a:p>
            <a:pPr marR="0" lvl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1D8FD5"/>
              </a:buClr>
              <a:buSzPts val="2800"/>
            </a:pPr>
            <a:endParaRPr dirty="0">
              <a:solidFill>
                <a:schemeClr val="accent1"/>
              </a:solidFill>
            </a:endParaRPr>
          </a:p>
          <a:p>
            <a:pPr marL="342900" marR="0" lvl="0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1D8FD5"/>
              </a:buClr>
              <a:buSzPts val="2800"/>
              <a:buFont typeface="Noto Sans Symbols"/>
              <a:buChar char="✔"/>
            </a:pPr>
            <a:r>
              <a:rPr lang="fr-CA" sz="2800" i="0" dirty="0" smtClean="0">
                <a:solidFill>
                  <a:schemeClr val="accent1"/>
                </a:solidFill>
                <a:sym typeface="Arial"/>
              </a:rPr>
              <a:t> des </a:t>
            </a:r>
            <a:r>
              <a:rPr lang="fr-CA" sz="2800" i="0" dirty="0">
                <a:solidFill>
                  <a:schemeClr val="accent1"/>
                </a:solidFill>
                <a:sym typeface="Arial"/>
              </a:rPr>
              <a:t>étudiants créatifs, éduqués et multilingues</a:t>
            </a:r>
            <a:endParaRPr dirty="0">
              <a:solidFill>
                <a:schemeClr val="accent1"/>
              </a:solidFill>
            </a:endParaRPr>
          </a:p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E5BAA"/>
              </a:buClr>
              <a:buSzPts val="2800"/>
              <a:buFont typeface="Arial"/>
              <a:buNone/>
            </a:pPr>
            <a:endParaRPr sz="2800" b="0" i="0" dirty="0">
              <a:solidFill>
                <a:srgbClr val="1D8FD5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6" name="Google Shape;74;p1">
            <a:extLst>
              <a:ext uri="{FF2B5EF4-FFF2-40B4-BE49-F238E27FC236}">
                <a16:creationId xmlns="" xmlns:a16="http://schemas.microsoft.com/office/drawing/2014/main" id="{809DAA69-953E-411C-B2DC-07D7B53EE109}"/>
              </a:ext>
            </a:extLst>
          </p:cNvPr>
          <p:cNvPicPr preferRelativeResize="0">
            <a:picLocks noChangeAspect="1"/>
          </p:cNvPicPr>
          <p:nvPr/>
        </p:nvPicPr>
        <p:blipFill rotWithShape="1">
          <a:blip r:embed="rId3">
            <a:alphaModFix/>
            <a:duotone>
              <a:prstClr val="black"/>
              <a:schemeClr val="accent1">
                <a:tint val="45000"/>
                <a:satMod val="400000"/>
              </a:schemeClr>
            </a:duotone>
          </a:blip>
          <a:srcRect/>
          <a:stretch/>
        </p:blipFill>
        <p:spPr>
          <a:xfrm>
            <a:off x="9172539" y="3592441"/>
            <a:ext cx="2800800" cy="290043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5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Font typeface="Arial"/>
              <a:buNone/>
            </a:pPr>
            <a:r>
              <a:rPr lang="fr-CA"/>
              <a:t>Le Québec offre</a:t>
            </a:r>
            <a:endParaRPr/>
          </a:p>
        </p:txBody>
      </p:sp>
      <p:sp>
        <p:nvSpPr>
          <p:cNvPr id="110" name="Google Shape;110;p5"/>
          <p:cNvSpPr txBox="1"/>
          <p:nvPr/>
        </p:nvSpPr>
        <p:spPr>
          <a:xfrm>
            <a:off x="838200" y="1690688"/>
            <a:ext cx="11037143" cy="38031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457200" indent="-457200">
              <a:lnSpc>
                <a:spcPct val="150000"/>
              </a:lnSpc>
              <a:buClr>
                <a:srgbClr val="1D8FD5"/>
              </a:buClr>
              <a:buSzPts val="2800"/>
              <a:buFont typeface="Noto Sans Symbols"/>
              <a:buChar char="✔"/>
            </a:pPr>
            <a:r>
              <a:rPr lang="fr-CA" sz="2800" i="0" dirty="0" smtClean="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fr-CA" sz="2800" dirty="0">
                <a:solidFill>
                  <a:schemeClr val="accent1"/>
                </a:solidFill>
              </a:rPr>
              <a:t>un accès privilégié aux grandes zones de libre-échange</a:t>
            </a:r>
          </a:p>
          <a:p>
            <a:pPr marL="457200" indent="-457200">
              <a:lnSpc>
                <a:spcPct val="150000"/>
              </a:lnSpc>
              <a:buClr>
                <a:srgbClr val="1D8FD5"/>
              </a:buClr>
              <a:buSzPts val="2800"/>
              <a:buFont typeface="Noto Sans Symbols"/>
              <a:buChar char="✔"/>
            </a:pPr>
            <a:endParaRPr dirty="0">
              <a:solidFill>
                <a:schemeClr val="accent1"/>
              </a:solidFill>
            </a:endParaRPr>
          </a:p>
          <a:p>
            <a:pPr marL="457200" indent="-457200">
              <a:lnSpc>
                <a:spcPct val="150000"/>
              </a:lnSpc>
              <a:buClr>
                <a:srgbClr val="1D8FD5"/>
              </a:buClr>
              <a:buSzPts val="2800"/>
              <a:buFont typeface="Noto Sans Symbols"/>
              <a:buChar char="✔"/>
            </a:pPr>
            <a:r>
              <a:rPr lang="fr-CA" sz="2800" dirty="0">
                <a:solidFill>
                  <a:schemeClr val="accent1"/>
                </a:solidFill>
              </a:rPr>
              <a:t> un environnement favorable pour le financement</a:t>
            </a:r>
          </a:p>
          <a:p>
            <a:pPr marL="457200" indent="-457200">
              <a:lnSpc>
                <a:spcPct val="150000"/>
              </a:lnSpc>
              <a:buClr>
                <a:srgbClr val="1D8FD5"/>
              </a:buClr>
              <a:buSzPts val="2800"/>
              <a:buFont typeface="Noto Sans Symbols"/>
              <a:buChar char="✔"/>
            </a:pPr>
            <a:endParaRPr dirty="0">
              <a:solidFill>
                <a:schemeClr val="accent1"/>
              </a:solidFill>
            </a:endParaRPr>
          </a:p>
          <a:p>
            <a:pPr marL="457200" indent="-457200">
              <a:lnSpc>
                <a:spcPct val="150000"/>
              </a:lnSpc>
              <a:buClr>
                <a:srgbClr val="1D8FD5"/>
              </a:buClr>
              <a:buSzPts val="2800"/>
              <a:buFont typeface="Noto Sans Symbols"/>
              <a:buChar char="✔"/>
            </a:pPr>
            <a:r>
              <a:rPr lang="fr-CA" sz="2800" dirty="0">
                <a:solidFill>
                  <a:schemeClr val="accent1"/>
                </a:solidFill>
              </a:rPr>
              <a:t> des mesures incitatives concurrentielles et sectorisées</a:t>
            </a:r>
          </a:p>
          <a:p>
            <a:pPr>
              <a:lnSpc>
                <a:spcPct val="150000"/>
              </a:lnSpc>
              <a:buClr>
                <a:srgbClr val="1D8FD5"/>
              </a:buClr>
              <a:buSzPts val="2800"/>
            </a:pPr>
            <a:endParaRPr dirty="0">
              <a:solidFill>
                <a:schemeClr val="accent1"/>
              </a:solidFill>
            </a:endParaRPr>
          </a:p>
          <a:p>
            <a:pPr marL="457200" indent="-457200">
              <a:lnSpc>
                <a:spcPct val="150000"/>
              </a:lnSpc>
              <a:buClr>
                <a:srgbClr val="1D8FD5"/>
              </a:buClr>
              <a:buSzPts val="2800"/>
              <a:buFont typeface="Noto Sans Symbols"/>
              <a:buChar char="✔"/>
            </a:pPr>
            <a:r>
              <a:rPr lang="fr-CA" sz="2800" dirty="0">
                <a:solidFill>
                  <a:schemeClr val="accent1"/>
                </a:solidFill>
              </a:rPr>
              <a:t> des coûts d’exploitation et d’énergie concurrentiels</a:t>
            </a:r>
            <a:endParaRPr sz="2800" dirty="0">
              <a:solidFill>
                <a:schemeClr val="accent1"/>
              </a:solidFill>
            </a:endParaRPr>
          </a:p>
        </p:txBody>
      </p:sp>
      <p:pic>
        <p:nvPicPr>
          <p:cNvPr id="111" name="Google Shape;111;p5"/>
          <p:cNvPicPr preferRelativeResize="0"/>
          <p:nvPr/>
        </p:nvPicPr>
        <p:blipFill rotWithShape="1">
          <a:blip r:embed="rId3">
            <a:alphaModFix/>
            <a:duotone>
              <a:prstClr val="black"/>
              <a:schemeClr val="accent2">
                <a:tint val="45000"/>
                <a:satMod val="400000"/>
              </a:schemeClr>
            </a:duotone>
          </a:blip>
          <a:srcRect/>
          <a:stretch/>
        </p:blipFill>
        <p:spPr>
          <a:xfrm>
            <a:off x="9666882" y="4080706"/>
            <a:ext cx="2445605" cy="2530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6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E5BAA"/>
              </a:buClr>
              <a:buSzPts val="4000"/>
              <a:buFont typeface="Arial"/>
              <a:buNone/>
            </a:pPr>
            <a:r>
              <a:rPr lang="fr-CA" dirty="0"/>
              <a:t>Le Québec se distingue par</a:t>
            </a:r>
            <a:endParaRPr dirty="0"/>
          </a:p>
        </p:txBody>
      </p:sp>
      <p:sp>
        <p:nvSpPr>
          <p:cNvPr id="118" name="Google Shape;118;p6"/>
          <p:cNvSpPr txBox="1"/>
          <p:nvPr/>
        </p:nvSpPr>
        <p:spPr>
          <a:xfrm>
            <a:off x="838200" y="1690688"/>
            <a:ext cx="10115100" cy="36965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457200" marR="0" lvl="0" indent="-4572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1D8FD5"/>
              </a:buClr>
              <a:buSzPts val="2800"/>
              <a:buFont typeface="Noto Sans Symbols"/>
              <a:buChar char="✔"/>
            </a:pPr>
            <a:r>
              <a:rPr lang="fr-CA" sz="2800" i="0" dirty="0">
                <a:solidFill>
                  <a:schemeClr val="accent1"/>
                </a:solidFill>
                <a:sym typeface="Arial"/>
              </a:rPr>
              <a:t>sa qualité de vie exceptionnelle</a:t>
            </a:r>
          </a:p>
          <a:p>
            <a:pPr marR="0" lvl="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1D8FD5"/>
              </a:buClr>
              <a:buSzPts val="2800"/>
            </a:pPr>
            <a:endParaRPr dirty="0">
              <a:solidFill>
                <a:schemeClr val="accent1"/>
              </a:solidFill>
            </a:endParaRPr>
          </a:p>
          <a:p>
            <a:pPr marL="457200" marR="0" lvl="0" indent="-4572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1D8FD5"/>
              </a:buClr>
              <a:buSzPts val="2800"/>
              <a:buFont typeface="Noto Sans Symbols"/>
              <a:buChar char="✔"/>
            </a:pPr>
            <a:r>
              <a:rPr lang="fr-CA" sz="2800" i="0" dirty="0">
                <a:solidFill>
                  <a:schemeClr val="accent1"/>
                </a:solidFill>
                <a:sym typeface="Arial"/>
              </a:rPr>
              <a:t>son système d’éducation performant et abordable</a:t>
            </a:r>
          </a:p>
          <a:p>
            <a:pPr marR="0" lvl="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1D8FD5"/>
              </a:buClr>
              <a:buSzPts val="2800"/>
            </a:pPr>
            <a:endParaRPr dirty="0">
              <a:solidFill>
                <a:schemeClr val="accent1"/>
              </a:solidFill>
            </a:endParaRPr>
          </a:p>
          <a:p>
            <a:pPr marL="457200" marR="0" lvl="0" indent="-4572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1D8FD5"/>
              </a:buClr>
              <a:buSzPts val="2800"/>
              <a:buFont typeface="Noto Sans Symbols"/>
              <a:buChar char="✔"/>
            </a:pPr>
            <a:r>
              <a:rPr lang="fr-CA" sz="2800" i="0" dirty="0">
                <a:solidFill>
                  <a:schemeClr val="accent1"/>
                </a:solidFill>
                <a:sym typeface="Arial"/>
              </a:rPr>
              <a:t>son système de santé publique universel</a:t>
            </a:r>
          </a:p>
          <a:p>
            <a:pPr marR="0" lvl="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1D8FD5"/>
              </a:buClr>
              <a:buSzPts val="2800"/>
            </a:pPr>
            <a:endParaRPr dirty="0">
              <a:solidFill>
                <a:schemeClr val="accent1"/>
              </a:solidFill>
            </a:endParaRPr>
          </a:p>
          <a:p>
            <a:pPr marL="457200" marR="0" lvl="0" indent="-4572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1D8FD5"/>
              </a:buClr>
              <a:buSzPts val="2800"/>
              <a:buFont typeface="Noto Sans Symbols"/>
              <a:buChar char="✔"/>
            </a:pPr>
            <a:r>
              <a:rPr lang="fr-CA" sz="2800" i="0" dirty="0">
                <a:solidFill>
                  <a:schemeClr val="accent1"/>
                </a:solidFill>
                <a:sym typeface="Arial"/>
              </a:rPr>
              <a:t>son incroyable diversité linguistique et culturelle</a:t>
            </a:r>
            <a:endParaRPr dirty="0">
              <a:solidFill>
                <a:schemeClr val="accent1"/>
              </a:solidFill>
            </a:endParaRPr>
          </a:p>
          <a:p>
            <a:pPr marL="0" marR="0" lvl="0" indent="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0E5BAA"/>
              </a:buClr>
              <a:buSzPts val="1960"/>
              <a:buFont typeface="Arial"/>
              <a:buNone/>
            </a:pPr>
            <a:endParaRPr sz="1960" b="1" i="0" dirty="0">
              <a:solidFill>
                <a:srgbClr val="1D8FD5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6" name="Google Shape;72;p1" descr="Une image contenant pièce, dessin&#10;&#10;Description générée automatiquement">
            <a:extLst>
              <a:ext uri="{FF2B5EF4-FFF2-40B4-BE49-F238E27FC236}">
                <a16:creationId xmlns="" xmlns:a16="http://schemas.microsoft.com/office/drawing/2014/main" id="{56371346-5768-4AA3-A463-0EAE4B1E383E}"/>
              </a:ext>
            </a:extLst>
          </p:cNvPr>
          <p:cNvPicPr preferRelativeResize="0">
            <a:picLocks noChangeAspect="1"/>
          </p:cNvPicPr>
          <p:nvPr/>
        </p:nvPicPr>
        <p:blipFill rotWithShape="1">
          <a:blip r:embed="rId3">
            <a:alphaModFix/>
            <a:duotone>
              <a:prstClr val="black"/>
              <a:schemeClr val="accent1">
                <a:tint val="45000"/>
                <a:satMod val="400000"/>
              </a:schemeClr>
            </a:duotone>
          </a:blip>
          <a:srcRect/>
          <a:stretch/>
        </p:blipFill>
        <p:spPr>
          <a:xfrm>
            <a:off x="9162600" y="3588765"/>
            <a:ext cx="2800800" cy="290411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6" name="Google Shape;126;p7" descr="Une image contenant bâtiment&#10;&#10;Description générée automatiquement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815491" y="6131203"/>
            <a:ext cx="252000" cy="252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7" name="Google Shape;127;p7" descr="Une image contenant table, chemise, horloge&#10;&#10;Description générée automatiquement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050628" y="6169491"/>
            <a:ext cx="252000" cy="252000"/>
          </a:xfrm>
          <a:prstGeom prst="rect">
            <a:avLst/>
          </a:prstGeom>
          <a:noFill/>
          <a:ln>
            <a:noFill/>
          </a:ln>
        </p:spPr>
      </p:pic>
      <p:sp>
        <p:nvSpPr>
          <p:cNvPr id="128" name="Google Shape;128;p7"/>
          <p:cNvSpPr txBox="1"/>
          <p:nvPr/>
        </p:nvSpPr>
        <p:spPr>
          <a:xfrm>
            <a:off x="2318197" y="6094733"/>
            <a:ext cx="2144110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CA" sz="1800" dirty="0">
                <a:solidFill>
                  <a:schemeClr val="bg2"/>
                </a:solidFill>
                <a:latin typeface="Arial"/>
                <a:ea typeface="Arial"/>
                <a:cs typeface="Arial"/>
                <a:sym typeface="Arial"/>
              </a:rPr>
              <a:t>@</a:t>
            </a:r>
            <a:r>
              <a:rPr lang="fr-CA" sz="1800" dirty="0" err="1">
                <a:solidFill>
                  <a:schemeClr val="bg2"/>
                </a:solidFill>
                <a:latin typeface="Arial"/>
                <a:ea typeface="Arial"/>
                <a:cs typeface="Arial"/>
                <a:sym typeface="Arial"/>
              </a:rPr>
              <a:t>CoolestHotspot</a:t>
            </a:r>
            <a:endParaRPr sz="1800" dirty="0">
              <a:solidFill>
                <a:schemeClr val="bg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9" name="Google Shape;129;p7"/>
          <p:cNvSpPr txBox="1"/>
          <p:nvPr/>
        </p:nvSpPr>
        <p:spPr>
          <a:xfrm>
            <a:off x="5140325" y="6094733"/>
            <a:ext cx="2680138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CA" sz="1800" dirty="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rPr>
              <a:t>@The </a:t>
            </a:r>
            <a:r>
              <a:rPr lang="fr-CA" sz="1800" dirty="0" err="1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rPr>
              <a:t>Coolest</a:t>
            </a:r>
            <a:r>
              <a:rPr lang="fr-CA" sz="1800" dirty="0">
                <a:solidFill>
                  <a:schemeClr val="accent3"/>
                </a:solidFill>
                <a:sym typeface="Arial"/>
              </a:rPr>
              <a:t> Hotspot</a:t>
            </a:r>
            <a:endParaRPr dirty="0">
              <a:solidFill>
                <a:schemeClr val="accent3"/>
              </a:solidFill>
            </a:endParaRPr>
          </a:p>
        </p:txBody>
      </p:sp>
      <p:sp>
        <p:nvSpPr>
          <p:cNvPr id="130" name="Google Shape;130;p7"/>
          <p:cNvSpPr txBox="1"/>
          <p:nvPr/>
        </p:nvSpPr>
        <p:spPr>
          <a:xfrm>
            <a:off x="8399328" y="6094733"/>
            <a:ext cx="2680138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CA" sz="1800" dirty="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t</a:t>
            </a:r>
            <a:r>
              <a:rPr lang="fr-CA" sz="1800" dirty="0">
                <a:solidFill>
                  <a:schemeClr val="accent2"/>
                </a:solidFill>
                <a:sym typeface="Arial"/>
              </a:rPr>
              <a:t>hecoolesthotspot.com</a:t>
            </a:r>
            <a:endParaRPr dirty="0">
              <a:solidFill>
                <a:schemeClr val="accent2"/>
              </a:solidFill>
            </a:endParaRPr>
          </a:p>
        </p:txBody>
      </p:sp>
      <p:pic>
        <p:nvPicPr>
          <p:cNvPr id="131" name="Google Shape;131;p7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8052460" y="6150857"/>
            <a:ext cx="252000" cy="252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Image 3" descr="Une image contenant dessin&#10;&#10;Description générée automatiquement">
            <a:extLst>
              <a:ext uri="{FF2B5EF4-FFF2-40B4-BE49-F238E27FC236}">
                <a16:creationId xmlns="" xmlns:a16="http://schemas.microsoft.com/office/drawing/2014/main" id="{A273085F-6C5B-4E5C-8299-174210410D3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01793" y="461620"/>
            <a:ext cx="5590032" cy="2371344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="" xmlns:a16="http://schemas.microsoft.com/office/drawing/2014/main" id="{18B0F757-90E0-4D89-9D17-660DFDDE050C}"/>
              </a:ext>
            </a:extLst>
          </p:cNvPr>
          <p:cNvSpPr/>
          <p:nvPr/>
        </p:nvSpPr>
        <p:spPr>
          <a:xfrm>
            <a:off x="801793" y="3340464"/>
            <a:ext cx="10687842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CA" sz="2800" dirty="0">
                <a:solidFill>
                  <a:schemeClr val="accent1"/>
                </a:solidFill>
              </a:rPr>
              <a:t>rassemble et représente les acteurs québécois du secteur des sciences de la vie et des technologies de la santé. Sa mission consiste à faire rayonner l’écosystème des SVTS et la région </a:t>
            </a:r>
            <a:br>
              <a:rPr lang="fr-CA" sz="2800" dirty="0">
                <a:solidFill>
                  <a:schemeClr val="accent1"/>
                </a:solidFill>
              </a:rPr>
            </a:br>
            <a:r>
              <a:rPr lang="fr-CA" sz="2800" dirty="0">
                <a:solidFill>
                  <a:schemeClr val="accent1"/>
                </a:solidFill>
              </a:rPr>
              <a:t>pour accroître leur visibilité et leur compétitivité à l’international</a:t>
            </a:r>
            <a:br>
              <a:rPr lang="fr-CA" sz="2800" dirty="0">
                <a:solidFill>
                  <a:schemeClr val="accent1"/>
                </a:solidFill>
              </a:rPr>
            </a:br>
            <a:r>
              <a:rPr lang="fr-CA" sz="2800" dirty="0">
                <a:solidFill>
                  <a:schemeClr val="accent1"/>
                </a:solidFill>
              </a:rPr>
              <a:t>en vue d’attirer des investissements.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COUVERTURE TCH">
  <a:themeElements>
    <a:clrScheme name="TCH">
      <a:dk1>
        <a:srgbClr val="000000"/>
      </a:dk1>
      <a:lt1>
        <a:srgbClr val="FFFFFF"/>
      </a:lt1>
      <a:dk2>
        <a:srgbClr val="005BAA"/>
      </a:dk2>
      <a:lt2>
        <a:srgbClr val="FFFFFF"/>
      </a:lt2>
      <a:accent1>
        <a:srgbClr val="008FD5"/>
      </a:accent1>
      <a:accent2>
        <a:srgbClr val="ED1B34"/>
      </a:accent2>
      <a:accent3>
        <a:srgbClr val="954F72"/>
      </a:accent3>
      <a:accent4>
        <a:srgbClr val="005BAA"/>
      </a:accent4>
      <a:accent5>
        <a:srgbClr val="70AD47"/>
      </a:accent5>
      <a:accent6>
        <a:srgbClr val="FFC000"/>
      </a:accent6>
      <a:hlink>
        <a:srgbClr val="005BAA"/>
      </a:hlink>
      <a:folHlink>
        <a:srgbClr val="008FD5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304</TotalTime>
  <Words>197</Words>
  <Application>Microsoft Macintosh PowerPoint</Application>
  <PresentationFormat>Grand écran</PresentationFormat>
  <Paragraphs>47</Paragraphs>
  <Slides>7</Slides>
  <Notes>7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7</vt:i4>
      </vt:variant>
    </vt:vector>
  </HeadingPairs>
  <TitlesOfParts>
    <vt:vector size="11" baseType="lpstr">
      <vt:lpstr>Calibri</vt:lpstr>
      <vt:lpstr>Noto Sans Symbols</vt:lpstr>
      <vt:lpstr>Arial</vt:lpstr>
      <vt:lpstr>COUVERTURE TCH</vt:lpstr>
      <vt:lpstr>Présentation PowerPoint</vt:lpstr>
      <vt:lpstr>Le Québec est</vt:lpstr>
      <vt:lpstr>Le Québec rayonne grâce à</vt:lpstr>
      <vt:lpstr>Le Québec regroupe</vt:lpstr>
      <vt:lpstr>Le Québec offre</vt:lpstr>
      <vt:lpstr>Le Québec se distingue par</vt:lpstr>
      <vt:lpstr>Présentation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Utilisateur de Microsoft Office</dc:creator>
  <cp:lastModifiedBy>Utilisateur de Microsoft Office</cp:lastModifiedBy>
  <cp:revision>10</cp:revision>
  <dcterms:created xsi:type="dcterms:W3CDTF">2019-10-09T15:38:05Z</dcterms:created>
  <dcterms:modified xsi:type="dcterms:W3CDTF">2020-02-13T17:43:16Z</dcterms:modified>
</cp:coreProperties>
</file>